
<file path=[Content_Types].xml><?xml version="1.0" encoding="utf-8"?>
<Types xmlns="http://schemas.openxmlformats.org/package/2006/content-types">
  <Default Extension="png" ContentType="image/png"/>
  <Default Extension="jpeg" ContentType="image/jpeg"/>
  <Default Extension="emf" ContentType="image/x-emf"/>
  <Default Extension="mov" ContentType="video/quicktime"/>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53"/>
  </p:notesMasterIdLst>
  <p:handoutMasterIdLst>
    <p:handoutMasterId r:id="rId54"/>
  </p:handoutMasterIdLst>
  <p:sldIdLst>
    <p:sldId id="272" r:id="rId2"/>
    <p:sldId id="354" r:id="rId3"/>
    <p:sldId id="355" r:id="rId4"/>
    <p:sldId id="356" r:id="rId5"/>
    <p:sldId id="274" r:id="rId6"/>
    <p:sldId id="268" r:id="rId7"/>
    <p:sldId id="372" r:id="rId8"/>
    <p:sldId id="373" r:id="rId9"/>
    <p:sldId id="297" r:id="rId10"/>
    <p:sldId id="298" r:id="rId11"/>
    <p:sldId id="285" r:id="rId12"/>
    <p:sldId id="349" r:id="rId13"/>
    <p:sldId id="299" r:id="rId14"/>
    <p:sldId id="361" r:id="rId15"/>
    <p:sldId id="300" r:id="rId16"/>
    <p:sldId id="301" r:id="rId17"/>
    <p:sldId id="343" r:id="rId18"/>
    <p:sldId id="344" r:id="rId19"/>
    <p:sldId id="345" r:id="rId20"/>
    <p:sldId id="346" r:id="rId21"/>
    <p:sldId id="348" r:id="rId22"/>
    <p:sldId id="347" r:id="rId23"/>
    <p:sldId id="350" r:id="rId24"/>
    <p:sldId id="310" r:id="rId25"/>
    <p:sldId id="305" r:id="rId26"/>
    <p:sldId id="306" r:id="rId27"/>
    <p:sldId id="307" r:id="rId28"/>
    <p:sldId id="308" r:id="rId29"/>
    <p:sldId id="309" r:id="rId30"/>
    <p:sldId id="311" r:id="rId31"/>
    <p:sldId id="312" r:id="rId32"/>
    <p:sldId id="352" r:id="rId33"/>
    <p:sldId id="313" r:id="rId34"/>
    <p:sldId id="363" r:id="rId35"/>
    <p:sldId id="364" r:id="rId36"/>
    <p:sldId id="316" r:id="rId37"/>
    <p:sldId id="317" r:id="rId38"/>
    <p:sldId id="351" r:id="rId39"/>
    <p:sldId id="319" r:id="rId40"/>
    <p:sldId id="320" r:id="rId41"/>
    <p:sldId id="322" r:id="rId42"/>
    <p:sldId id="324" r:id="rId43"/>
    <p:sldId id="369" r:id="rId44"/>
    <p:sldId id="365" r:id="rId45"/>
    <p:sldId id="367" r:id="rId46"/>
    <p:sldId id="366" r:id="rId47"/>
    <p:sldId id="325" r:id="rId48"/>
    <p:sldId id="330" r:id="rId49"/>
    <p:sldId id="329" r:id="rId50"/>
    <p:sldId id="368" r:id="rId51"/>
    <p:sldId id="278" r:id="rId52"/>
  </p:sldIdLst>
  <p:sldSz cx="9144000" cy="5143500" type="screen16x9"/>
  <p:notesSz cx="6794500" cy="9931400"/>
  <p:defaultTex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164">
          <p15:clr>
            <a:srgbClr val="A4A3A4"/>
          </p15:clr>
        </p15:guide>
        <p15:guide id="2" pos="4558">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414B"/>
    <a:srgbClr val="C01E2D"/>
    <a:srgbClr val="CECECE"/>
    <a:srgbClr val="000000"/>
    <a:srgbClr val="919191"/>
    <a:srgbClr val="FF0000"/>
    <a:srgbClr val="676767"/>
    <a:srgbClr val="063DE8"/>
    <a:srgbClr val="0000FF"/>
    <a:srgbClr val="0DC3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385" autoAdjust="0"/>
    <p:restoredTop sz="93722" autoAdjust="0"/>
  </p:normalViewPr>
  <p:slideViewPr>
    <p:cSldViewPr snapToGrid="0" showGuides="1">
      <p:cViewPr varScale="1">
        <p:scale>
          <a:sx n="91" d="100"/>
          <a:sy n="91" d="100"/>
        </p:scale>
        <p:origin x="1188" y="84"/>
      </p:cViewPr>
      <p:guideLst>
        <p:guide orient="horz" pos="3164"/>
        <p:guide pos="4558"/>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howGuides="1">
      <p:cViewPr varScale="1">
        <p:scale>
          <a:sx n="63" d="100"/>
          <a:sy n="63" d="100"/>
        </p:scale>
        <p:origin x="-3240" y="-58"/>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oleObject" Target="file:///\\se-fs1\shared_p\Customer%20services\All%20applications\SEMINAR\MESC%20Sales%20Conf%20Europe%202010\Nils\BSG_DRM.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50800">
              <a:solidFill>
                <a:srgbClr val="FF0000"/>
              </a:solidFill>
            </a:ln>
          </c:spPr>
          <c:marker>
            <c:symbol val="none"/>
          </c:marker>
          <c:val>
            <c:numRef>
              <c:f>Sheet1!$A$2:$A$54</c:f>
              <c:numCache>
                <c:formatCode>General</c:formatCode>
                <c:ptCount val="53"/>
                <c:pt idx="0">
                  <c:v>3000</c:v>
                </c:pt>
                <c:pt idx="1">
                  <c:v>3000</c:v>
                </c:pt>
                <c:pt idx="2">
                  <c:v>3000</c:v>
                </c:pt>
                <c:pt idx="3">
                  <c:v>3000</c:v>
                </c:pt>
                <c:pt idx="4">
                  <c:v>3000</c:v>
                </c:pt>
                <c:pt idx="5">
                  <c:v>3000</c:v>
                </c:pt>
                <c:pt idx="6">
                  <c:v>3000</c:v>
                </c:pt>
                <c:pt idx="7">
                  <c:v>3000</c:v>
                </c:pt>
                <c:pt idx="8">
                  <c:v>3000</c:v>
                </c:pt>
                <c:pt idx="9">
                  <c:v>3000</c:v>
                </c:pt>
                <c:pt idx="10">
                  <c:v>3000</c:v>
                </c:pt>
                <c:pt idx="11">
                  <c:v>3000</c:v>
                </c:pt>
                <c:pt idx="12">
                  <c:v>3000</c:v>
                </c:pt>
                <c:pt idx="13">
                  <c:v>3000</c:v>
                </c:pt>
                <c:pt idx="14">
                  <c:v>3000</c:v>
                </c:pt>
                <c:pt idx="15">
                  <c:v>3000</c:v>
                </c:pt>
                <c:pt idx="16">
                  <c:v>3000</c:v>
                </c:pt>
                <c:pt idx="17">
                  <c:v>3000</c:v>
                </c:pt>
                <c:pt idx="18">
                  <c:v>3000</c:v>
                </c:pt>
                <c:pt idx="19">
                  <c:v>3000</c:v>
                </c:pt>
                <c:pt idx="20">
                  <c:v>3000</c:v>
                </c:pt>
                <c:pt idx="21">
                  <c:v>3000</c:v>
                </c:pt>
                <c:pt idx="22">
                  <c:v>3000</c:v>
                </c:pt>
                <c:pt idx="23">
                  <c:v>3000</c:v>
                </c:pt>
                <c:pt idx="24">
                  <c:v>2000</c:v>
                </c:pt>
                <c:pt idx="25">
                  <c:v>2000</c:v>
                </c:pt>
                <c:pt idx="26">
                  <c:v>2000</c:v>
                </c:pt>
                <c:pt idx="27">
                  <c:v>2000</c:v>
                </c:pt>
                <c:pt idx="28">
                  <c:v>2000</c:v>
                </c:pt>
                <c:pt idx="29">
                  <c:v>2000</c:v>
                </c:pt>
                <c:pt idx="30">
                  <c:v>2000</c:v>
                </c:pt>
                <c:pt idx="31">
                  <c:v>2000</c:v>
                </c:pt>
                <c:pt idx="32">
                  <c:v>2000</c:v>
                </c:pt>
                <c:pt idx="33">
                  <c:v>50</c:v>
                </c:pt>
                <c:pt idx="34">
                  <c:v>50</c:v>
                </c:pt>
                <c:pt idx="35">
                  <c:v>50</c:v>
                </c:pt>
                <c:pt idx="36">
                  <c:v>50</c:v>
                </c:pt>
                <c:pt idx="37">
                  <c:v>50</c:v>
                </c:pt>
                <c:pt idx="38">
                  <c:v>50</c:v>
                </c:pt>
                <c:pt idx="39">
                  <c:v>50</c:v>
                </c:pt>
                <c:pt idx="40">
                  <c:v>50</c:v>
                </c:pt>
                <c:pt idx="41">
                  <c:v>50</c:v>
                </c:pt>
                <c:pt idx="42">
                  <c:v>50</c:v>
                </c:pt>
                <c:pt idx="43">
                  <c:v>50</c:v>
                </c:pt>
                <c:pt idx="44">
                  <c:v>50</c:v>
                </c:pt>
                <c:pt idx="45">
                  <c:v>50</c:v>
                </c:pt>
                <c:pt idx="46">
                  <c:v>50</c:v>
                </c:pt>
                <c:pt idx="47">
                  <c:v>50</c:v>
                </c:pt>
                <c:pt idx="48">
                  <c:v>50</c:v>
                </c:pt>
                <c:pt idx="49">
                  <c:v>50</c:v>
                </c:pt>
                <c:pt idx="50">
                  <c:v>50</c:v>
                </c:pt>
                <c:pt idx="51">
                  <c:v>50</c:v>
                </c:pt>
                <c:pt idx="52">
                  <c:v>50</c:v>
                </c:pt>
              </c:numCache>
            </c:numRef>
          </c:val>
          <c:smooth val="0"/>
          <c:extLst>
            <c:ext xmlns:c16="http://schemas.microsoft.com/office/drawing/2014/chart" uri="{C3380CC4-5D6E-409C-BE32-E72D297353CC}">
              <c16:uniqueId val="{00000000-B811-4D01-BD07-0A1786BB38A3}"/>
            </c:ext>
          </c:extLst>
        </c:ser>
        <c:dLbls>
          <c:showLegendKey val="0"/>
          <c:showVal val="0"/>
          <c:showCatName val="0"/>
          <c:showSerName val="0"/>
          <c:showPercent val="0"/>
          <c:showBubbleSize val="0"/>
        </c:dLbls>
        <c:smooth val="0"/>
        <c:axId val="214525440"/>
        <c:axId val="214526976"/>
      </c:lineChart>
      <c:catAx>
        <c:axId val="214525440"/>
        <c:scaling>
          <c:orientation val="minMax"/>
        </c:scaling>
        <c:delete val="1"/>
        <c:axPos val="b"/>
        <c:majorTickMark val="none"/>
        <c:minorTickMark val="none"/>
        <c:tickLblPos val="none"/>
        <c:crossAx val="214526976"/>
        <c:crosses val="autoZero"/>
        <c:auto val="1"/>
        <c:lblAlgn val="ctr"/>
        <c:lblOffset val="100"/>
        <c:tickLblSkip val="1"/>
        <c:noMultiLvlLbl val="0"/>
      </c:catAx>
      <c:valAx>
        <c:axId val="214526976"/>
        <c:scaling>
          <c:logBase val="10"/>
          <c:orientation val="minMax"/>
        </c:scaling>
        <c:delete val="0"/>
        <c:axPos val="l"/>
        <c:majorGridlines/>
        <c:title>
          <c:tx>
            <c:rich>
              <a:bodyPr/>
              <a:lstStyle/>
              <a:p>
                <a:pPr>
                  <a:defRPr sz="1100" baseline="0"/>
                </a:pPr>
                <a:r>
                  <a:rPr lang="en-US" sz="1100" baseline="0"/>
                  <a:t>µΩ</a:t>
                </a:r>
              </a:p>
            </c:rich>
          </c:tx>
          <c:overlay val="0"/>
        </c:title>
        <c:numFmt formatCode="General" sourceLinked="1"/>
        <c:majorTickMark val="none"/>
        <c:minorTickMark val="none"/>
        <c:tickLblPos val="nextTo"/>
        <c:crossAx val="214525440"/>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0AC489-451D-4DFD-B9FC-CB213599C23F}"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4EF326A0-3805-4BFC-B5FB-51448FF40055}">
      <dgm:prSet phldrT="[Text]" custT="1"/>
      <dgm:spPr/>
      <dgm:t>
        <a:bodyPr/>
        <a:lstStyle/>
        <a:p>
          <a:r>
            <a:rPr lang="en-US" sz="800" dirty="0"/>
            <a:t>Dual Ground</a:t>
          </a:r>
        </a:p>
      </dgm:t>
    </dgm:pt>
    <dgm:pt modelId="{A89BCA62-BF23-4B16-A490-F7922DADA9F5}" type="parTrans" cxnId="{BCD2ED2F-D04E-40E1-8373-D36FC8C1C82E}">
      <dgm:prSet/>
      <dgm:spPr/>
      <dgm:t>
        <a:bodyPr/>
        <a:lstStyle/>
        <a:p>
          <a:endParaRPr lang="en-US"/>
        </a:p>
      </dgm:t>
    </dgm:pt>
    <dgm:pt modelId="{1CDFA9C8-9EEC-4A30-8D0A-6D6DEEB76118}" type="sibTrans" cxnId="{BCD2ED2F-D04E-40E1-8373-D36FC8C1C82E}">
      <dgm:prSet/>
      <dgm:spPr/>
      <dgm:t>
        <a:bodyPr/>
        <a:lstStyle/>
        <a:p>
          <a:endParaRPr lang="en-US"/>
        </a:p>
      </dgm:t>
    </dgm:pt>
    <dgm:pt modelId="{EC87A263-BD0F-4D2B-85A4-B1D802684D01}">
      <dgm:prSet phldrT="[Text]" custT="1"/>
      <dgm:spPr/>
      <dgm:t>
        <a:bodyPr/>
        <a:lstStyle/>
        <a:p>
          <a:r>
            <a:rPr lang="en-US" sz="800" dirty="0" smtClean="0"/>
            <a:t>SDRM</a:t>
          </a:r>
          <a:endParaRPr lang="en-US" sz="800" dirty="0"/>
        </a:p>
      </dgm:t>
    </dgm:pt>
    <dgm:pt modelId="{808B46C6-35CE-48E6-9F17-1540BEEA49BD}" type="parTrans" cxnId="{2EF9BE08-151E-4C3E-906A-01BFF924BBA5}">
      <dgm:prSet/>
      <dgm:spPr/>
      <dgm:t>
        <a:bodyPr/>
        <a:lstStyle/>
        <a:p>
          <a:endParaRPr lang="en-US"/>
        </a:p>
      </dgm:t>
    </dgm:pt>
    <dgm:pt modelId="{543B943B-811F-460B-9C54-00FBA5D9068B}" type="sibTrans" cxnId="{2EF9BE08-151E-4C3E-906A-01BFF924BBA5}">
      <dgm:prSet/>
      <dgm:spPr/>
      <dgm:t>
        <a:bodyPr/>
        <a:lstStyle/>
        <a:p>
          <a:endParaRPr lang="en-US"/>
        </a:p>
      </dgm:t>
    </dgm:pt>
    <dgm:pt modelId="{927A0EDA-E12F-40F7-A607-62ECF7BA0859}">
      <dgm:prSet phldrT="[Text]" custT="1"/>
      <dgm:spPr/>
      <dgm:t>
        <a:bodyPr/>
        <a:lstStyle/>
        <a:p>
          <a:r>
            <a:rPr lang="en-US" sz="800" dirty="0" err="1" smtClean="0"/>
            <a:t>Tiempos</a:t>
          </a:r>
          <a:endParaRPr lang="en-US" sz="800" dirty="0"/>
        </a:p>
      </dgm:t>
    </dgm:pt>
    <dgm:pt modelId="{3DD0F8D8-847E-47A7-8976-1D5C7D8787E9}" type="parTrans" cxnId="{9AA89BB8-A130-449D-B6EB-7B6FE67F77C2}">
      <dgm:prSet/>
      <dgm:spPr/>
      <dgm:t>
        <a:bodyPr/>
        <a:lstStyle/>
        <a:p>
          <a:endParaRPr lang="en-US"/>
        </a:p>
      </dgm:t>
    </dgm:pt>
    <dgm:pt modelId="{B125394B-32E2-424B-B9F4-95FD851CBAED}" type="sibTrans" cxnId="{9AA89BB8-A130-449D-B6EB-7B6FE67F77C2}">
      <dgm:prSet/>
      <dgm:spPr/>
      <dgm:t>
        <a:bodyPr/>
        <a:lstStyle/>
        <a:p>
          <a:endParaRPr lang="en-US"/>
        </a:p>
      </dgm:t>
    </dgm:pt>
    <dgm:pt modelId="{452D9C4F-9BAD-4A10-9858-65DC9EAEAD83}">
      <dgm:prSet phldrT="[Text]" custT="1"/>
      <dgm:spPr/>
      <dgm:t>
        <a:bodyPr/>
        <a:lstStyle/>
        <a:p>
          <a:r>
            <a:rPr lang="en-US" sz="800" dirty="0" smtClean="0"/>
            <a:t>Resistencia de </a:t>
          </a:r>
          <a:r>
            <a:rPr lang="en-US" sz="800" dirty="0" err="1" smtClean="0"/>
            <a:t>contacto</a:t>
          </a:r>
          <a:endParaRPr lang="en-US" sz="800" dirty="0"/>
        </a:p>
      </dgm:t>
    </dgm:pt>
    <dgm:pt modelId="{6676220B-AD79-4CC9-8E71-78BE1F686029}" type="parTrans" cxnId="{3C2C2056-7E82-470D-99A9-B7D6EBE43984}">
      <dgm:prSet/>
      <dgm:spPr/>
      <dgm:t>
        <a:bodyPr/>
        <a:lstStyle/>
        <a:p>
          <a:endParaRPr lang="en-US"/>
        </a:p>
      </dgm:t>
    </dgm:pt>
    <dgm:pt modelId="{22ADE0FB-52CB-4A28-B29C-61250E76A74D}" type="sibTrans" cxnId="{3C2C2056-7E82-470D-99A9-B7D6EBE43984}">
      <dgm:prSet/>
      <dgm:spPr/>
      <dgm:t>
        <a:bodyPr/>
        <a:lstStyle/>
        <a:p>
          <a:endParaRPr lang="en-US"/>
        </a:p>
      </dgm:t>
    </dgm:pt>
    <dgm:pt modelId="{6F3D066F-581B-4F6F-A015-1967FA3E9FF9}">
      <dgm:prSet phldrT="[Text]" custT="1"/>
      <dgm:spPr/>
      <dgm:t>
        <a:bodyPr/>
        <a:lstStyle/>
        <a:p>
          <a:r>
            <a:rPr lang="en-US" sz="800" dirty="0"/>
            <a:t>DCM</a:t>
          </a:r>
        </a:p>
      </dgm:t>
    </dgm:pt>
    <dgm:pt modelId="{E2DEB251-6DE4-4D73-90E0-EA08DBBFCA1E}" type="parTrans" cxnId="{F3A79F32-67F1-45D7-992C-EE396E56C31F}">
      <dgm:prSet/>
      <dgm:spPr/>
      <dgm:t>
        <a:bodyPr/>
        <a:lstStyle/>
        <a:p>
          <a:endParaRPr lang="en-US"/>
        </a:p>
      </dgm:t>
    </dgm:pt>
    <dgm:pt modelId="{C8FF6576-82A6-4658-8A6E-EE37BE29E3CD}" type="sibTrans" cxnId="{F3A79F32-67F1-45D7-992C-EE396E56C31F}">
      <dgm:prSet/>
      <dgm:spPr/>
      <dgm:t>
        <a:bodyPr/>
        <a:lstStyle/>
        <a:p>
          <a:endParaRPr lang="en-US"/>
        </a:p>
      </dgm:t>
    </dgm:pt>
    <dgm:pt modelId="{961D6F36-1B59-4DBA-9362-4D98C7EA8AD0}">
      <dgm:prSet phldrT="[Text]" custT="1"/>
      <dgm:spPr/>
      <dgm:t>
        <a:bodyPr/>
        <a:lstStyle/>
        <a:p>
          <a:r>
            <a:rPr lang="en-US" sz="800" dirty="0" err="1" smtClean="0"/>
            <a:t>Tiempos</a:t>
          </a:r>
          <a:r>
            <a:rPr lang="en-US" sz="800" dirty="0" smtClean="0"/>
            <a:t> </a:t>
          </a:r>
          <a:r>
            <a:rPr lang="en-US" sz="800" dirty="0" err="1" smtClean="0"/>
            <a:t>convencionales</a:t>
          </a:r>
          <a:endParaRPr lang="en-US" sz="800" dirty="0"/>
        </a:p>
      </dgm:t>
    </dgm:pt>
    <dgm:pt modelId="{3D15C8DB-A851-4BF2-934B-D73157E8AC6D}" type="parTrans" cxnId="{32339C49-1FAF-4CE2-8629-8C35477E8279}">
      <dgm:prSet/>
      <dgm:spPr/>
      <dgm:t>
        <a:bodyPr/>
        <a:lstStyle/>
        <a:p>
          <a:endParaRPr lang="en-US"/>
        </a:p>
      </dgm:t>
    </dgm:pt>
    <dgm:pt modelId="{ABE90218-0424-4BE4-B341-257105046992}" type="sibTrans" cxnId="{32339C49-1FAF-4CE2-8629-8C35477E8279}">
      <dgm:prSet/>
      <dgm:spPr/>
      <dgm:t>
        <a:bodyPr/>
        <a:lstStyle/>
        <a:p>
          <a:endParaRPr lang="en-US"/>
        </a:p>
      </dgm:t>
    </dgm:pt>
    <dgm:pt modelId="{C38D7B1A-430D-4403-A5F0-FCDBD9197C64}">
      <dgm:prSet phldrT="[Text]"/>
      <dgm:spPr/>
      <dgm:t>
        <a:bodyPr/>
        <a:lstStyle/>
        <a:p>
          <a:r>
            <a:rPr lang="en-US" dirty="0" err="1" smtClean="0"/>
            <a:t>Técnica</a:t>
          </a:r>
          <a:r>
            <a:rPr lang="en-US" dirty="0" smtClean="0"/>
            <a:t> de </a:t>
          </a:r>
          <a:r>
            <a:rPr lang="en-US" dirty="0" err="1" smtClean="0"/>
            <a:t>medición</a:t>
          </a:r>
          <a:endParaRPr lang="en-US" dirty="0"/>
        </a:p>
      </dgm:t>
    </dgm:pt>
    <dgm:pt modelId="{5CF5A335-B8C8-42E9-85CA-14EA6C83D837}" type="parTrans" cxnId="{5410C545-3ED8-4FD9-955C-C19510C5AEB0}">
      <dgm:prSet/>
      <dgm:spPr/>
      <dgm:t>
        <a:bodyPr/>
        <a:lstStyle/>
        <a:p>
          <a:endParaRPr lang="en-US"/>
        </a:p>
      </dgm:t>
    </dgm:pt>
    <dgm:pt modelId="{DA36059C-299F-4E16-BC9E-9AF654A739A7}" type="sibTrans" cxnId="{5410C545-3ED8-4FD9-955C-C19510C5AEB0}">
      <dgm:prSet/>
      <dgm:spPr/>
      <dgm:t>
        <a:bodyPr/>
        <a:lstStyle/>
        <a:p>
          <a:endParaRPr lang="en-US"/>
        </a:p>
      </dgm:t>
    </dgm:pt>
    <dgm:pt modelId="{C430ECB3-EC92-4B36-86E7-420C3348DFF7}">
      <dgm:prSet phldrT="[Text]"/>
      <dgm:spPr/>
      <dgm:t>
        <a:bodyPr/>
        <a:lstStyle/>
        <a:p>
          <a:r>
            <a:rPr lang="en-US" dirty="0" err="1" smtClean="0"/>
            <a:t>Tecnología</a:t>
          </a:r>
          <a:r>
            <a:rPr lang="en-US" dirty="0" smtClean="0"/>
            <a:t> ó </a:t>
          </a:r>
          <a:r>
            <a:rPr lang="en-US" dirty="0" err="1" smtClean="0"/>
            <a:t>Método</a:t>
          </a:r>
          <a:endParaRPr lang="en-US" dirty="0"/>
        </a:p>
      </dgm:t>
    </dgm:pt>
    <dgm:pt modelId="{2EB44D4C-5F13-4E9F-B8FA-DF92218F2097}" type="parTrans" cxnId="{DF0AF016-7177-4FC2-8347-17413F37A157}">
      <dgm:prSet/>
      <dgm:spPr/>
      <dgm:t>
        <a:bodyPr/>
        <a:lstStyle/>
        <a:p>
          <a:endParaRPr lang="en-US"/>
        </a:p>
      </dgm:t>
    </dgm:pt>
    <dgm:pt modelId="{A0EA354A-7FEF-4DA2-8DB1-3FDB91FF9DBE}" type="sibTrans" cxnId="{DF0AF016-7177-4FC2-8347-17413F37A157}">
      <dgm:prSet/>
      <dgm:spPr/>
      <dgm:t>
        <a:bodyPr/>
        <a:lstStyle/>
        <a:p>
          <a:endParaRPr lang="en-US"/>
        </a:p>
      </dgm:t>
    </dgm:pt>
    <dgm:pt modelId="{195EF1C9-A121-40C4-BB46-9DFEB549B70D}">
      <dgm:prSet phldrT="[Text]"/>
      <dgm:spPr/>
      <dgm:t>
        <a:bodyPr/>
        <a:lstStyle/>
        <a:p>
          <a:r>
            <a:rPr lang="en-US" dirty="0" err="1" smtClean="0"/>
            <a:t>Aplicaciones</a:t>
          </a:r>
          <a:endParaRPr lang="en-US" dirty="0"/>
        </a:p>
      </dgm:t>
    </dgm:pt>
    <dgm:pt modelId="{C5C7EA3E-1051-4630-BB7F-93690F84175E}" type="parTrans" cxnId="{7F16C053-5B55-42DA-B75B-96655C660620}">
      <dgm:prSet/>
      <dgm:spPr/>
      <dgm:t>
        <a:bodyPr/>
        <a:lstStyle/>
        <a:p>
          <a:endParaRPr lang="en-US"/>
        </a:p>
      </dgm:t>
    </dgm:pt>
    <dgm:pt modelId="{D10BFA36-6BFD-42C4-895B-DB2D7AE539BB}" type="sibTrans" cxnId="{7F16C053-5B55-42DA-B75B-96655C660620}">
      <dgm:prSet/>
      <dgm:spPr/>
      <dgm:t>
        <a:bodyPr/>
        <a:lstStyle/>
        <a:p>
          <a:endParaRPr lang="en-US"/>
        </a:p>
      </dgm:t>
    </dgm:pt>
    <dgm:pt modelId="{F5487389-B90B-4E77-BCF4-73D5D588A761}">
      <dgm:prSet phldrT="[Text]" custT="1"/>
      <dgm:spPr/>
      <dgm:t>
        <a:bodyPr/>
        <a:lstStyle/>
        <a:p>
          <a:r>
            <a:rPr lang="en-US" sz="800" dirty="0" err="1" smtClean="0"/>
            <a:t>Longitud</a:t>
          </a:r>
          <a:r>
            <a:rPr lang="en-US" sz="800" dirty="0" smtClean="0"/>
            <a:t> </a:t>
          </a:r>
          <a:r>
            <a:rPr lang="en-US" sz="800" dirty="0" err="1" smtClean="0"/>
            <a:t>contacto</a:t>
          </a:r>
          <a:r>
            <a:rPr lang="en-US" sz="800" dirty="0" smtClean="0"/>
            <a:t> </a:t>
          </a:r>
          <a:r>
            <a:rPr lang="en-US" sz="800" dirty="0" err="1" smtClean="0"/>
            <a:t>arco</a:t>
          </a:r>
          <a:endParaRPr lang="en-US" sz="800" dirty="0"/>
        </a:p>
      </dgm:t>
    </dgm:pt>
    <dgm:pt modelId="{C6BF404E-E0B5-49EB-AB09-CBF6153DA3D6}" type="parTrans" cxnId="{B90C078D-4D23-41DE-9EA4-11569D3A14D1}">
      <dgm:prSet/>
      <dgm:spPr/>
      <dgm:t>
        <a:bodyPr/>
        <a:lstStyle/>
        <a:p>
          <a:endParaRPr lang="en-US"/>
        </a:p>
      </dgm:t>
    </dgm:pt>
    <dgm:pt modelId="{65C5885B-1AE4-4C61-BE99-719B79DA5B31}" type="sibTrans" cxnId="{B90C078D-4D23-41DE-9EA4-11569D3A14D1}">
      <dgm:prSet/>
      <dgm:spPr/>
      <dgm:t>
        <a:bodyPr/>
        <a:lstStyle/>
        <a:p>
          <a:endParaRPr lang="en-US"/>
        </a:p>
      </dgm:t>
    </dgm:pt>
    <dgm:pt modelId="{7C8B49FD-392D-41D1-8988-2714D2FFDCE9}">
      <dgm:prSet phldrT="[Text]" custT="1"/>
      <dgm:spPr/>
      <dgm:t>
        <a:bodyPr/>
        <a:lstStyle/>
        <a:p>
          <a:r>
            <a:rPr lang="en-US" sz="800" dirty="0" err="1" smtClean="0"/>
            <a:t>Poca</a:t>
          </a:r>
          <a:r>
            <a:rPr lang="en-US" sz="800" dirty="0" smtClean="0"/>
            <a:t> precision y </a:t>
          </a:r>
          <a:r>
            <a:rPr lang="en-US" sz="800" dirty="0" err="1" smtClean="0"/>
            <a:t>configuración</a:t>
          </a:r>
          <a:r>
            <a:rPr lang="en-US" sz="800" dirty="0" smtClean="0"/>
            <a:t> </a:t>
          </a:r>
          <a:r>
            <a:rPr lang="en-US" sz="800" dirty="0" err="1" smtClean="0"/>
            <a:t>compleja</a:t>
          </a:r>
          <a:endParaRPr lang="en-US" sz="800" dirty="0"/>
        </a:p>
      </dgm:t>
    </dgm:pt>
    <dgm:pt modelId="{CFFC8C14-322C-4B59-B3D1-F77DC532ECF0}" type="parTrans" cxnId="{29069395-33DB-4E44-BC23-718290F97B46}">
      <dgm:prSet/>
      <dgm:spPr/>
      <dgm:t>
        <a:bodyPr/>
        <a:lstStyle/>
        <a:p>
          <a:endParaRPr lang="en-US"/>
        </a:p>
      </dgm:t>
    </dgm:pt>
    <dgm:pt modelId="{97FA1C23-DBC2-4B0D-ACFD-2DB0AF447F4A}" type="sibTrans" cxnId="{29069395-33DB-4E44-BC23-718290F97B46}">
      <dgm:prSet/>
      <dgm:spPr/>
      <dgm:t>
        <a:bodyPr/>
        <a:lstStyle/>
        <a:p>
          <a:endParaRPr lang="en-US"/>
        </a:p>
      </dgm:t>
    </dgm:pt>
    <dgm:pt modelId="{1008C2F3-4620-4560-9E8D-A0C45C6230CA}">
      <dgm:prSet phldrT="[Text]"/>
      <dgm:spPr/>
      <dgm:t>
        <a:bodyPr/>
        <a:lstStyle/>
        <a:p>
          <a:r>
            <a:rPr lang="en-US" dirty="0" err="1" smtClean="0"/>
            <a:t>Comentarios</a:t>
          </a:r>
          <a:r>
            <a:rPr lang="en-US" dirty="0" smtClean="0"/>
            <a:t> </a:t>
          </a:r>
          <a:endParaRPr lang="en-US" dirty="0"/>
        </a:p>
      </dgm:t>
    </dgm:pt>
    <dgm:pt modelId="{1AD8447E-89B9-42AC-890D-3A11C82ADDC9}" type="parTrans" cxnId="{25556DA5-4084-443F-A57C-350A146666BE}">
      <dgm:prSet/>
      <dgm:spPr/>
      <dgm:t>
        <a:bodyPr/>
        <a:lstStyle/>
        <a:p>
          <a:endParaRPr lang="en-US"/>
        </a:p>
      </dgm:t>
    </dgm:pt>
    <dgm:pt modelId="{2B9FDA5B-CC12-4147-BD4F-2AA73ED857AD}" type="sibTrans" cxnId="{25556DA5-4084-443F-A57C-350A146666BE}">
      <dgm:prSet/>
      <dgm:spPr/>
      <dgm:t>
        <a:bodyPr/>
        <a:lstStyle/>
        <a:p>
          <a:endParaRPr lang="en-US"/>
        </a:p>
      </dgm:t>
    </dgm:pt>
    <dgm:pt modelId="{4D70123B-CAB4-4A08-8886-3BF7FC12FA1D}">
      <dgm:prSet phldrT="[Text]" custT="1"/>
      <dgm:spPr/>
      <dgm:t>
        <a:bodyPr/>
        <a:lstStyle/>
        <a:p>
          <a:r>
            <a:rPr lang="en-US" sz="800" dirty="0" err="1" smtClean="0"/>
            <a:t>Seguridad</a:t>
          </a:r>
          <a:r>
            <a:rPr lang="en-US" sz="800" dirty="0" smtClean="0"/>
            <a:t> </a:t>
          </a:r>
          <a:r>
            <a:rPr lang="en-US" sz="800" dirty="0" err="1" smtClean="0"/>
            <a:t>mejorada</a:t>
          </a:r>
          <a:endParaRPr lang="en-US" sz="800" dirty="0"/>
        </a:p>
      </dgm:t>
    </dgm:pt>
    <dgm:pt modelId="{67B3678D-4E7C-4104-B795-ABB335B1D89B}" type="parTrans" cxnId="{50E12ABE-B730-47B4-96F2-37D8FE968873}">
      <dgm:prSet/>
      <dgm:spPr/>
      <dgm:t>
        <a:bodyPr/>
        <a:lstStyle/>
        <a:p>
          <a:endParaRPr lang="en-US"/>
        </a:p>
      </dgm:t>
    </dgm:pt>
    <dgm:pt modelId="{A4D9B3BF-50F7-4DB7-8E52-C0D7062E11B1}" type="sibTrans" cxnId="{50E12ABE-B730-47B4-96F2-37D8FE968873}">
      <dgm:prSet/>
      <dgm:spPr/>
      <dgm:t>
        <a:bodyPr/>
        <a:lstStyle/>
        <a:p>
          <a:endParaRPr lang="en-US"/>
        </a:p>
      </dgm:t>
    </dgm:pt>
    <dgm:pt modelId="{A2F39501-5A54-4CC7-BE0C-6860D50743D0}">
      <dgm:prSet phldrT="[Text]" custT="1"/>
      <dgm:spPr/>
      <dgm:t>
        <a:bodyPr/>
        <a:lstStyle/>
        <a:p>
          <a:r>
            <a:rPr lang="en-US" sz="800" dirty="0" err="1" smtClean="0"/>
            <a:t>Tiempos</a:t>
          </a:r>
          <a:r>
            <a:rPr lang="en-US" sz="800" dirty="0" smtClean="0"/>
            <a:t> - </a:t>
          </a:r>
          <a:r>
            <a:rPr lang="en-US" sz="800" dirty="0" err="1" smtClean="0"/>
            <a:t>generadores</a:t>
          </a:r>
          <a:r>
            <a:rPr lang="en-US" sz="800" dirty="0" smtClean="0"/>
            <a:t> y </a:t>
          </a:r>
          <a:r>
            <a:rPr lang="en-US" sz="800" dirty="0" err="1" smtClean="0"/>
            <a:t>transformadores</a:t>
          </a:r>
          <a:r>
            <a:rPr lang="en-US" sz="800" dirty="0" smtClean="0"/>
            <a:t> </a:t>
          </a:r>
          <a:r>
            <a:rPr lang="en-US" sz="800" dirty="0" err="1" smtClean="0"/>
            <a:t>conectados</a:t>
          </a:r>
          <a:endParaRPr lang="en-US" sz="800" dirty="0"/>
        </a:p>
      </dgm:t>
    </dgm:pt>
    <dgm:pt modelId="{30EDA442-3BCC-48C4-AAD4-739D9C997032}" type="parTrans" cxnId="{F1FF66A3-0EDE-4C53-963F-A96344171994}">
      <dgm:prSet/>
      <dgm:spPr/>
      <dgm:t>
        <a:bodyPr/>
        <a:lstStyle/>
        <a:p>
          <a:endParaRPr lang="en-US"/>
        </a:p>
      </dgm:t>
    </dgm:pt>
    <dgm:pt modelId="{AB8D2DDA-A8D0-4612-874F-12B1CFC9A9EC}" type="sibTrans" cxnId="{F1FF66A3-0EDE-4C53-963F-A96344171994}">
      <dgm:prSet/>
      <dgm:spPr/>
      <dgm:t>
        <a:bodyPr/>
        <a:lstStyle/>
        <a:p>
          <a:endParaRPr lang="en-US"/>
        </a:p>
      </dgm:t>
    </dgm:pt>
    <dgm:pt modelId="{E6BC9A30-B5D5-4329-A293-8D1090F7C7E0}">
      <dgm:prSet phldrT="[Text]" custT="1"/>
      <dgm:spPr/>
      <dgm:t>
        <a:bodyPr/>
        <a:lstStyle/>
        <a:p>
          <a:r>
            <a:rPr lang="en-US" sz="800" dirty="0" err="1" smtClean="0"/>
            <a:t>Tiempos</a:t>
          </a:r>
          <a:r>
            <a:rPr lang="en-US" sz="800" dirty="0" smtClean="0"/>
            <a:t> GIS</a:t>
          </a:r>
          <a:endParaRPr lang="en-US" sz="800" dirty="0"/>
        </a:p>
      </dgm:t>
    </dgm:pt>
    <dgm:pt modelId="{D6142A87-9958-4C72-9219-E192E3E3DB92}" type="parTrans" cxnId="{67474978-DD86-41F1-A461-5F532EEB9711}">
      <dgm:prSet/>
      <dgm:spPr/>
      <dgm:t>
        <a:bodyPr/>
        <a:lstStyle/>
        <a:p>
          <a:endParaRPr lang="en-US"/>
        </a:p>
      </dgm:t>
    </dgm:pt>
    <dgm:pt modelId="{E95FE448-D63C-4624-995D-30A12EAAFE1F}" type="sibTrans" cxnId="{67474978-DD86-41F1-A461-5F532EEB9711}">
      <dgm:prSet/>
      <dgm:spPr/>
      <dgm:t>
        <a:bodyPr/>
        <a:lstStyle/>
        <a:p>
          <a:endParaRPr lang="en-US"/>
        </a:p>
      </dgm:t>
    </dgm:pt>
    <dgm:pt modelId="{FB56709C-C56C-4963-819C-E8B6002287E2}">
      <dgm:prSet phldrT="[Text]" custT="1"/>
      <dgm:spPr/>
      <dgm:t>
        <a:bodyPr/>
        <a:lstStyle/>
        <a:p>
          <a:r>
            <a:rPr lang="en-US" sz="800" dirty="0" smtClean="0"/>
            <a:t>No </a:t>
          </a:r>
          <a:r>
            <a:rPr lang="en-US" sz="800" dirty="0" err="1" smtClean="0"/>
            <a:t>necesitan</a:t>
          </a:r>
          <a:r>
            <a:rPr lang="en-US" sz="800" dirty="0" smtClean="0"/>
            <a:t> </a:t>
          </a:r>
          <a:r>
            <a:rPr lang="en-US" sz="800" dirty="0" err="1" smtClean="0"/>
            <a:t>ser</a:t>
          </a:r>
          <a:r>
            <a:rPr lang="en-US" sz="800" dirty="0" smtClean="0"/>
            <a:t> </a:t>
          </a:r>
          <a:r>
            <a:rPr lang="en-US" sz="800" dirty="0" err="1" smtClean="0"/>
            <a:t>desconectados</a:t>
          </a:r>
          <a:endParaRPr lang="en-US" sz="800" dirty="0"/>
        </a:p>
      </dgm:t>
    </dgm:pt>
    <dgm:pt modelId="{17BF3D70-E764-4ECC-A9C1-FB8E8DE14EE7}" type="parTrans" cxnId="{9429C309-82DE-402F-B366-FEF2A0D30101}">
      <dgm:prSet/>
      <dgm:spPr/>
      <dgm:t>
        <a:bodyPr/>
        <a:lstStyle/>
        <a:p>
          <a:endParaRPr lang="en-US"/>
        </a:p>
      </dgm:t>
    </dgm:pt>
    <dgm:pt modelId="{7BB0CE50-A34F-4615-91AB-B45E39A840A2}" type="sibTrans" cxnId="{9429C309-82DE-402F-B366-FEF2A0D30101}">
      <dgm:prSet/>
      <dgm:spPr/>
      <dgm:t>
        <a:bodyPr/>
        <a:lstStyle/>
        <a:p>
          <a:endParaRPr lang="en-US"/>
        </a:p>
      </dgm:t>
    </dgm:pt>
    <dgm:pt modelId="{060A0464-B626-468F-8CD7-9E8CAD7F3BD4}">
      <dgm:prSet phldrT="[Text]" custT="1"/>
      <dgm:spPr/>
      <dgm:t>
        <a:bodyPr/>
        <a:lstStyle/>
        <a:p>
          <a:r>
            <a:rPr lang="en-US" sz="800" dirty="0" err="1" smtClean="0"/>
            <a:t>Muy</a:t>
          </a:r>
          <a:r>
            <a:rPr lang="en-US" sz="800" dirty="0" smtClean="0"/>
            <a:t> </a:t>
          </a:r>
          <a:r>
            <a:rPr lang="en-US" sz="800" dirty="0" err="1" smtClean="0"/>
            <a:t>eficiente</a:t>
          </a:r>
          <a:endParaRPr lang="en-US" sz="800" dirty="0"/>
        </a:p>
      </dgm:t>
    </dgm:pt>
    <dgm:pt modelId="{B670E770-3329-4016-BA3D-380C43E415DA}" type="parTrans" cxnId="{D0528239-4812-45A4-9911-B538A4113FC1}">
      <dgm:prSet/>
      <dgm:spPr/>
      <dgm:t>
        <a:bodyPr/>
        <a:lstStyle/>
        <a:p>
          <a:endParaRPr lang="en-US"/>
        </a:p>
      </dgm:t>
    </dgm:pt>
    <dgm:pt modelId="{FC07198B-D0E0-4FDC-9437-1B170D44BB9D}" type="sibTrans" cxnId="{D0528239-4812-45A4-9911-B538A4113FC1}">
      <dgm:prSet/>
      <dgm:spPr/>
      <dgm:t>
        <a:bodyPr/>
        <a:lstStyle/>
        <a:p>
          <a:endParaRPr lang="en-US"/>
        </a:p>
      </dgm:t>
    </dgm:pt>
    <dgm:pt modelId="{4D2AF142-597F-482F-881C-DDA269A103C5}">
      <dgm:prSet phldrT="[Text]" custT="1"/>
      <dgm:spPr/>
      <dgm:t>
        <a:bodyPr/>
        <a:lstStyle/>
        <a:p>
          <a:r>
            <a:rPr lang="en-US" sz="800" dirty="0" err="1" smtClean="0"/>
            <a:t>Configuración</a:t>
          </a:r>
          <a:r>
            <a:rPr lang="en-US" sz="800" dirty="0" smtClean="0"/>
            <a:t> </a:t>
          </a:r>
          <a:r>
            <a:rPr lang="en-US" sz="800" dirty="0" err="1" smtClean="0"/>
            <a:t>compleja</a:t>
          </a:r>
          <a:endParaRPr lang="en-US" sz="800" dirty="0"/>
        </a:p>
      </dgm:t>
    </dgm:pt>
    <dgm:pt modelId="{676739E1-9CA6-44DA-BE46-F34401D79B83}" type="parTrans" cxnId="{C80A8CE9-3388-4B29-90A9-906698DDB14C}">
      <dgm:prSet/>
      <dgm:spPr/>
      <dgm:t>
        <a:bodyPr/>
        <a:lstStyle/>
        <a:p>
          <a:endParaRPr lang="en-US"/>
        </a:p>
      </dgm:t>
    </dgm:pt>
    <dgm:pt modelId="{476A0544-4DDD-4EA0-BF03-4D2A1AE7DEC6}" type="sibTrans" cxnId="{C80A8CE9-3388-4B29-90A9-906698DDB14C}">
      <dgm:prSet/>
      <dgm:spPr/>
      <dgm:t>
        <a:bodyPr/>
        <a:lstStyle/>
        <a:p>
          <a:endParaRPr lang="en-US"/>
        </a:p>
      </dgm:t>
    </dgm:pt>
    <dgm:pt modelId="{1DAE0D0A-28B0-45DE-A14D-D0E00A999033}">
      <dgm:prSet phldrT="[Text]" custT="1"/>
      <dgm:spPr/>
      <dgm:t>
        <a:bodyPr/>
        <a:lstStyle/>
        <a:p>
          <a:r>
            <a:rPr lang="en-US" sz="800" dirty="0" err="1" smtClean="0"/>
            <a:t>Mejor</a:t>
          </a:r>
          <a:r>
            <a:rPr lang="en-US" sz="800" dirty="0" smtClean="0"/>
            <a:t> </a:t>
          </a:r>
          <a:r>
            <a:rPr lang="en-US" sz="800" dirty="0" err="1" smtClean="0"/>
            <a:t>aplicación</a:t>
          </a:r>
          <a:endParaRPr lang="en-US" sz="800" dirty="0"/>
        </a:p>
      </dgm:t>
    </dgm:pt>
    <dgm:pt modelId="{19C32574-59B6-4732-806E-A701CCBA69BB}" type="parTrans" cxnId="{E1DB8EE3-8B15-4FD8-B7F6-1B0F7BFF4B80}">
      <dgm:prSet/>
      <dgm:spPr/>
      <dgm:t>
        <a:bodyPr/>
        <a:lstStyle/>
        <a:p>
          <a:endParaRPr lang="en-US"/>
        </a:p>
      </dgm:t>
    </dgm:pt>
    <dgm:pt modelId="{52146F14-56A4-45ED-BFE4-448A3F51FF67}" type="sibTrans" cxnId="{E1DB8EE3-8B15-4FD8-B7F6-1B0F7BFF4B80}">
      <dgm:prSet/>
      <dgm:spPr/>
      <dgm:t>
        <a:bodyPr/>
        <a:lstStyle/>
        <a:p>
          <a:endParaRPr lang="en-US"/>
        </a:p>
      </dgm:t>
    </dgm:pt>
    <dgm:pt modelId="{B0496697-47A3-41E2-8E92-ED7D5CAAD986}" type="pres">
      <dgm:prSet presAssocID="{5C0AC489-451D-4DFD-B9FC-CB213599C23F}" presName="mainComposite" presStyleCnt="0">
        <dgm:presLayoutVars>
          <dgm:chPref val="1"/>
          <dgm:dir/>
          <dgm:animOne val="branch"/>
          <dgm:animLvl val="lvl"/>
          <dgm:resizeHandles val="exact"/>
        </dgm:presLayoutVars>
      </dgm:prSet>
      <dgm:spPr/>
      <dgm:t>
        <a:bodyPr/>
        <a:lstStyle/>
        <a:p>
          <a:endParaRPr lang="es-ES"/>
        </a:p>
      </dgm:t>
    </dgm:pt>
    <dgm:pt modelId="{C39CEF93-879D-4CA0-9070-03199437298F}" type="pres">
      <dgm:prSet presAssocID="{5C0AC489-451D-4DFD-B9FC-CB213599C23F}" presName="hierFlow" presStyleCnt="0"/>
      <dgm:spPr/>
    </dgm:pt>
    <dgm:pt modelId="{E3D3D4C5-98F5-429A-8729-F2F6BCC4C0B5}" type="pres">
      <dgm:prSet presAssocID="{5C0AC489-451D-4DFD-B9FC-CB213599C23F}" presName="firstBuf" presStyleCnt="0"/>
      <dgm:spPr/>
    </dgm:pt>
    <dgm:pt modelId="{3D22D3F7-2C78-4957-91F4-532E5A6C8472}" type="pres">
      <dgm:prSet presAssocID="{5C0AC489-451D-4DFD-B9FC-CB213599C23F}" presName="hierChild1" presStyleCnt="0">
        <dgm:presLayoutVars>
          <dgm:chPref val="1"/>
          <dgm:animOne val="branch"/>
          <dgm:animLvl val="lvl"/>
        </dgm:presLayoutVars>
      </dgm:prSet>
      <dgm:spPr/>
    </dgm:pt>
    <dgm:pt modelId="{DFA0D49B-4511-43BD-ADF0-C03143737564}" type="pres">
      <dgm:prSet presAssocID="{4EF326A0-3805-4BFC-B5FB-51448FF40055}" presName="Name14" presStyleCnt="0"/>
      <dgm:spPr/>
    </dgm:pt>
    <dgm:pt modelId="{DFCF47FE-47CE-453B-A635-16C23FB8C12B}" type="pres">
      <dgm:prSet presAssocID="{4EF326A0-3805-4BFC-B5FB-51448FF40055}" presName="level1Shape" presStyleLbl="node0" presStyleIdx="0" presStyleCnt="1">
        <dgm:presLayoutVars>
          <dgm:chPref val="3"/>
        </dgm:presLayoutVars>
      </dgm:prSet>
      <dgm:spPr/>
      <dgm:t>
        <a:bodyPr/>
        <a:lstStyle/>
        <a:p>
          <a:endParaRPr lang="es-ES"/>
        </a:p>
      </dgm:t>
    </dgm:pt>
    <dgm:pt modelId="{AF1C9C0F-8B91-4467-BAEE-C594FD0FA5A2}" type="pres">
      <dgm:prSet presAssocID="{4EF326A0-3805-4BFC-B5FB-51448FF40055}" presName="hierChild2" presStyleCnt="0"/>
      <dgm:spPr/>
    </dgm:pt>
    <dgm:pt modelId="{9FAD45E2-4E48-4A92-9E79-AFC17F65E28A}" type="pres">
      <dgm:prSet presAssocID="{808B46C6-35CE-48E6-9F17-1540BEEA49BD}" presName="Name19" presStyleLbl="parChTrans1D2" presStyleIdx="0" presStyleCnt="2"/>
      <dgm:spPr/>
      <dgm:t>
        <a:bodyPr/>
        <a:lstStyle/>
        <a:p>
          <a:endParaRPr lang="es-ES"/>
        </a:p>
      </dgm:t>
    </dgm:pt>
    <dgm:pt modelId="{C669416F-92E0-4E25-9850-D3E15603B0DA}" type="pres">
      <dgm:prSet presAssocID="{EC87A263-BD0F-4D2B-85A4-B1D802684D01}" presName="Name21" presStyleCnt="0"/>
      <dgm:spPr/>
    </dgm:pt>
    <dgm:pt modelId="{6A9DD5A8-DECC-40F0-A277-8131427458E0}" type="pres">
      <dgm:prSet presAssocID="{EC87A263-BD0F-4D2B-85A4-B1D802684D01}" presName="level2Shape" presStyleLbl="node2" presStyleIdx="0" presStyleCnt="2"/>
      <dgm:spPr/>
      <dgm:t>
        <a:bodyPr/>
        <a:lstStyle/>
        <a:p>
          <a:endParaRPr lang="es-ES"/>
        </a:p>
      </dgm:t>
    </dgm:pt>
    <dgm:pt modelId="{12E158AA-932D-4B2C-8BCA-01EC6FBA6746}" type="pres">
      <dgm:prSet presAssocID="{EC87A263-BD0F-4D2B-85A4-B1D802684D01}" presName="hierChild3" presStyleCnt="0"/>
      <dgm:spPr/>
    </dgm:pt>
    <dgm:pt modelId="{863F8927-9652-4F35-8CF2-92E0A4188EF4}" type="pres">
      <dgm:prSet presAssocID="{3DD0F8D8-847E-47A7-8976-1D5C7D8787E9}" presName="Name19" presStyleLbl="parChTrans1D3" presStyleIdx="0" presStyleCnt="6"/>
      <dgm:spPr/>
      <dgm:t>
        <a:bodyPr/>
        <a:lstStyle/>
        <a:p>
          <a:endParaRPr lang="es-ES"/>
        </a:p>
      </dgm:t>
    </dgm:pt>
    <dgm:pt modelId="{9701E290-12EE-423F-9060-E6427C27CB52}" type="pres">
      <dgm:prSet presAssocID="{927A0EDA-E12F-40F7-A607-62ECF7BA0859}" presName="Name21" presStyleCnt="0"/>
      <dgm:spPr/>
    </dgm:pt>
    <dgm:pt modelId="{A12C24D2-DD5D-403D-B357-B63C4F644B10}" type="pres">
      <dgm:prSet presAssocID="{927A0EDA-E12F-40F7-A607-62ECF7BA0859}" presName="level2Shape" presStyleLbl="node3" presStyleIdx="0" presStyleCnt="6"/>
      <dgm:spPr/>
      <dgm:t>
        <a:bodyPr/>
        <a:lstStyle/>
        <a:p>
          <a:endParaRPr lang="es-ES"/>
        </a:p>
      </dgm:t>
    </dgm:pt>
    <dgm:pt modelId="{D5577656-CA8B-44D4-89F9-E2260CFC83EE}" type="pres">
      <dgm:prSet presAssocID="{927A0EDA-E12F-40F7-A607-62ECF7BA0859}" presName="hierChild3" presStyleCnt="0"/>
      <dgm:spPr/>
    </dgm:pt>
    <dgm:pt modelId="{0D5192AD-284F-4F48-A850-8D663A8A2E55}" type="pres">
      <dgm:prSet presAssocID="{CFFC8C14-322C-4B59-B3D1-F77DC532ECF0}" presName="Name19" presStyleLbl="parChTrans1D4" presStyleIdx="0" presStyleCnt="6"/>
      <dgm:spPr/>
      <dgm:t>
        <a:bodyPr/>
        <a:lstStyle/>
        <a:p>
          <a:endParaRPr lang="es-ES"/>
        </a:p>
      </dgm:t>
    </dgm:pt>
    <dgm:pt modelId="{5694FF9C-E047-47B6-BBFC-BB9D48671E52}" type="pres">
      <dgm:prSet presAssocID="{7C8B49FD-392D-41D1-8988-2714D2FFDCE9}" presName="Name21" presStyleCnt="0"/>
      <dgm:spPr/>
    </dgm:pt>
    <dgm:pt modelId="{198AC2A4-B532-4533-9987-3E0B54E21B05}" type="pres">
      <dgm:prSet presAssocID="{7C8B49FD-392D-41D1-8988-2714D2FFDCE9}" presName="level2Shape" presStyleLbl="node4" presStyleIdx="0" presStyleCnt="6" custScaleX="171147"/>
      <dgm:spPr/>
      <dgm:t>
        <a:bodyPr/>
        <a:lstStyle/>
        <a:p>
          <a:endParaRPr lang="es-ES"/>
        </a:p>
      </dgm:t>
    </dgm:pt>
    <dgm:pt modelId="{E695B11E-792D-4D6E-8833-D2452DC584B4}" type="pres">
      <dgm:prSet presAssocID="{7C8B49FD-392D-41D1-8988-2714D2FFDCE9}" presName="hierChild3" presStyleCnt="0"/>
      <dgm:spPr/>
    </dgm:pt>
    <dgm:pt modelId="{76E00062-D99E-4130-BF14-8E26E9BBD17A}" type="pres">
      <dgm:prSet presAssocID="{6676220B-AD79-4CC9-8E71-78BE1F686029}" presName="Name19" presStyleLbl="parChTrans1D3" presStyleIdx="1" presStyleCnt="6"/>
      <dgm:spPr/>
      <dgm:t>
        <a:bodyPr/>
        <a:lstStyle/>
        <a:p>
          <a:endParaRPr lang="es-ES"/>
        </a:p>
      </dgm:t>
    </dgm:pt>
    <dgm:pt modelId="{869D6159-7B39-4B98-B122-57A9520079E6}" type="pres">
      <dgm:prSet presAssocID="{452D9C4F-9BAD-4A10-9858-65DC9EAEAD83}" presName="Name21" presStyleCnt="0"/>
      <dgm:spPr/>
    </dgm:pt>
    <dgm:pt modelId="{36DC0BCB-1040-425C-8566-FDA7B9100661}" type="pres">
      <dgm:prSet presAssocID="{452D9C4F-9BAD-4A10-9858-65DC9EAEAD83}" presName="level2Shape" presStyleLbl="node3" presStyleIdx="1" presStyleCnt="6" custScaleX="141814"/>
      <dgm:spPr/>
      <dgm:t>
        <a:bodyPr/>
        <a:lstStyle/>
        <a:p>
          <a:endParaRPr lang="es-ES"/>
        </a:p>
      </dgm:t>
    </dgm:pt>
    <dgm:pt modelId="{84A6F587-4505-41B7-A7C0-55EA21AA2C1B}" type="pres">
      <dgm:prSet presAssocID="{452D9C4F-9BAD-4A10-9858-65DC9EAEAD83}" presName="hierChild3" presStyleCnt="0"/>
      <dgm:spPr/>
    </dgm:pt>
    <dgm:pt modelId="{E55EF6BE-2AEC-4CC0-8614-526B27B76C81}" type="pres">
      <dgm:prSet presAssocID="{676739E1-9CA6-44DA-BE46-F34401D79B83}" presName="Name19" presStyleLbl="parChTrans1D4" presStyleIdx="1" presStyleCnt="6"/>
      <dgm:spPr/>
      <dgm:t>
        <a:bodyPr/>
        <a:lstStyle/>
        <a:p>
          <a:endParaRPr lang="es-ES"/>
        </a:p>
      </dgm:t>
    </dgm:pt>
    <dgm:pt modelId="{5F68A8E0-443C-4816-87F9-FD0777CDDA59}" type="pres">
      <dgm:prSet presAssocID="{4D2AF142-597F-482F-881C-DDA269A103C5}" presName="Name21" presStyleCnt="0"/>
      <dgm:spPr/>
    </dgm:pt>
    <dgm:pt modelId="{7F8B633A-09FD-4CA6-BEC5-D3D18B4DDAF6}" type="pres">
      <dgm:prSet presAssocID="{4D2AF142-597F-482F-881C-DDA269A103C5}" presName="level2Shape" presStyleLbl="node4" presStyleIdx="1" presStyleCnt="6" custScaleX="147191"/>
      <dgm:spPr/>
      <dgm:t>
        <a:bodyPr/>
        <a:lstStyle/>
        <a:p>
          <a:endParaRPr lang="es-ES"/>
        </a:p>
      </dgm:t>
    </dgm:pt>
    <dgm:pt modelId="{C7717411-2D34-4FEE-849E-144970F2719F}" type="pres">
      <dgm:prSet presAssocID="{4D2AF142-597F-482F-881C-DDA269A103C5}" presName="hierChild3" presStyleCnt="0"/>
      <dgm:spPr/>
    </dgm:pt>
    <dgm:pt modelId="{BEE8B011-C5EF-43B7-995C-937D2F47641F}" type="pres">
      <dgm:prSet presAssocID="{C6BF404E-E0B5-49EB-AB09-CBF6153DA3D6}" presName="Name19" presStyleLbl="parChTrans1D3" presStyleIdx="2" presStyleCnt="6"/>
      <dgm:spPr/>
      <dgm:t>
        <a:bodyPr/>
        <a:lstStyle/>
        <a:p>
          <a:endParaRPr lang="es-ES"/>
        </a:p>
      </dgm:t>
    </dgm:pt>
    <dgm:pt modelId="{AF2835F0-D21A-4225-A434-1DB3012C66E0}" type="pres">
      <dgm:prSet presAssocID="{F5487389-B90B-4E77-BCF4-73D5D588A761}" presName="Name21" presStyleCnt="0"/>
      <dgm:spPr/>
    </dgm:pt>
    <dgm:pt modelId="{98AE8BCC-D923-48CD-B474-A7ED3A8E6693}" type="pres">
      <dgm:prSet presAssocID="{F5487389-B90B-4E77-BCF4-73D5D588A761}" presName="level2Shape" presStyleLbl="node3" presStyleIdx="2" presStyleCnt="6"/>
      <dgm:spPr/>
      <dgm:t>
        <a:bodyPr/>
        <a:lstStyle/>
        <a:p>
          <a:endParaRPr lang="es-ES"/>
        </a:p>
      </dgm:t>
    </dgm:pt>
    <dgm:pt modelId="{EB3DBA3A-85AA-44F1-A998-F94241DC9BEC}" type="pres">
      <dgm:prSet presAssocID="{F5487389-B90B-4E77-BCF4-73D5D588A761}" presName="hierChild3" presStyleCnt="0"/>
      <dgm:spPr/>
    </dgm:pt>
    <dgm:pt modelId="{E77162BE-FC9A-4781-8311-1080AC76AA2D}" type="pres">
      <dgm:prSet presAssocID="{19C32574-59B6-4732-806E-A701CCBA69BB}" presName="Name19" presStyleLbl="parChTrans1D4" presStyleIdx="2" presStyleCnt="6"/>
      <dgm:spPr/>
      <dgm:t>
        <a:bodyPr/>
        <a:lstStyle/>
        <a:p>
          <a:endParaRPr lang="es-ES"/>
        </a:p>
      </dgm:t>
    </dgm:pt>
    <dgm:pt modelId="{3A0E74A8-F177-4DBC-8EC2-9C7B93B374EA}" type="pres">
      <dgm:prSet presAssocID="{1DAE0D0A-28B0-45DE-A14D-D0E00A999033}" presName="Name21" presStyleCnt="0"/>
      <dgm:spPr/>
    </dgm:pt>
    <dgm:pt modelId="{4B6854C0-7488-49CF-9D81-DA610B99AFD9}" type="pres">
      <dgm:prSet presAssocID="{1DAE0D0A-28B0-45DE-A14D-D0E00A999033}" presName="level2Shape" presStyleLbl="node4" presStyleIdx="2" presStyleCnt="6"/>
      <dgm:spPr/>
      <dgm:t>
        <a:bodyPr/>
        <a:lstStyle/>
        <a:p>
          <a:endParaRPr lang="es-ES"/>
        </a:p>
      </dgm:t>
    </dgm:pt>
    <dgm:pt modelId="{3703336C-4A1F-4FFF-9E95-1FD02DECB413}" type="pres">
      <dgm:prSet presAssocID="{1DAE0D0A-28B0-45DE-A14D-D0E00A999033}" presName="hierChild3" presStyleCnt="0"/>
      <dgm:spPr/>
    </dgm:pt>
    <dgm:pt modelId="{D0596EDE-197D-49FC-928D-784C6C07A204}" type="pres">
      <dgm:prSet presAssocID="{E2DEB251-6DE4-4D73-90E0-EA08DBBFCA1E}" presName="Name19" presStyleLbl="parChTrans1D2" presStyleIdx="1" presStyleCnt="2"/>
      <dgm:spPr/>
      <dgm:t>
        <a:bodyPr/>
        <a:lstStyle/>
        <a:p>
          <a:endParaRPr lang="es-ES"/>
        </a:p>
      </dgm:t>
    </dgm:pt>
    <dgm:pt modelId="{6BF64451-CD0D-4800-85D6-880F937FFE54}" type="pres">
      <dgm:prSet presAssocID="{6F3D066F-581B-4F6F-A015-1967FA3E9FF9}" presName="Name21" presStyleCnt="0"/>
      <dgm:spPr/>
    </dgm:pt>
    <dgm:pt modelId="{C416144D-ED95-4571-9802-63459D8863B1}" type="pres">
      <dgm:prSet presAssocID="{6F3D066F-581B-4F6F-A015-1967FA3E9FF9}" presName="level2Shape" presStyleLbl="node2" presStyleIdx="1" presStyleCnt="2"/>
      <dgm:spPr/>
      <dgm:t>
        <a:bodyPr/>
        <a:lstStyle/>
        <a:p>
          <a:endParaRPr lang="es-ES"/>
        </a:p>
      </dgm:t>
    </dgm:pt>
    <dgm:pt modelId="{64757A17-CF4D-4244-833D-4F37A9383B6D}" type="pres">
      <dgm:prSet presAssocID="{6F3D066F-581B-4F6F-A015-1967FA3E9FF9}" presName="hierChild3" presStyleCnt="0"/>
      <dgm:spPr/>
    </dgm:pt>
    <dgm:pt modelId="{DCA2A781-724B-4058-8FB5-9AEF59B45E8E}" type="pres">
      <dgm:prSet presAssocID="{3D15C8DB-A851-4BF2-934B-D73157E8AC6D}" presName="Name19" presStyleLbl="parChTrans1D3" presStyleIdx="3" presStyleCnt="6"/>
      <dgm:spPr/>
      <dgm:t>
        <a:bodyPr/>
        <a:lstStyle/>
        <a:p>
          <a:endParaRPr lang="es-ES"/>
        </a:p>
      </dgm:t>
    </dgm:pt>
    <dgm:pt modelId="{63F7324D-A844-4301-AD06-604910688566}" type="pres">
      <dgm:prSet presAssocID="{961D6F36-1B59-4DBA-9362-4D98C7EA8AD0}" presName="Name21" presStyleCnt="0"/>
      <dgm:spPr/>
    </dgm:pt>
    <dgm:pt modelId="{ED06F2C1-0A47-453C-8962-CA4DA5FC1A3D}" type="pres">
      <dgm:prSet presAssocID="{961D6F36-1B59-4DBA-9362-4D98C7EA8AD0}" presName="level2Shape" presStyleLbl="node3" presStyleIdx="3" presStyleCnt="6" custScaleX="154618"/>
      <dgm:spPr/>
      <dgm:t>
        <a:bodyPr/>
        <a:lstStyle/>
        <a:p>
          <a:endParaRPr lang="es-ES"/>
        </a:p>
      </dgm:t>
    </dgm:pt>
    <dgm:pt modelId="{CE3788C8-78F3-4FC2-9BDE-4634D2ABAF34}" type="pres">
      <dgm:prSet presAssocID="{961D6F36-1B59-4DBA-9362-4D98C7EA8AD0}" presName="hierChild3" presStyleCnt="0"/>
      <dgm:spPr/>
    </dgm:pt>
    <dgm:pt modelId="{CF18C069-BFA6-41AB-9EF6-9A6D0D0214A9}" type="pres">
      <dgm:prSet presAssocID="{67B3678D-4E7C-4104-B795-ABB335B1D89B}" presName="Name19" presStyleLbl="parChTrans1D4" presStyleIdx="3" presStyleCnt="6"/>
      <dgm:spPr/>
      <dgm:t>
        <a:bodyPr/>
        <a:lstStyle/>
        <a:p>
          <a:endParaRPr lang="es-ES"/>
        </a:p>
      </dgm:t>
    </dgm:pt>
    <dgm:pt modelId="{6A962DBA-462C-4EA5-8D30-2CA1AC80AAEA}" type="pres">
      <dgm:prSet presAssocID="{4D70123B-CAB4-4A08-8886-3BF7FC12FA1D}" presName="Name21" presStyleCnt="0"/>
      <dgm:spPr/>
    </dgm:pt>
    <dgm:pt modelId="{1FA58D0B-71BD-4859-857F-0F8F361EAB63}" type="pres">
      <dgm:prSet presAssocID="{4D70123B-CAB4-4A08-8886-3BF7FC12FA1D}" presName="level2Shape" presStyleLbl="node4" presStyleIdx="3" presStyleCnt="6" custScaleX="147588"/>
      <dgm:spPr/>
      <dgm:t>
        <a:bodyPr/>
        <a:lstStyle/>
        <a:p>
          <a:endParaRPr lang="es-ES"/>
        </a:p>
      </dgm:t>
    </dgm:pt>
    <dgm:pt modelId="{46DC24D4-E8CC-4168-BD55-3BA42020250A}" type="pres">
      <dgm:prSet presAssocID="{4D70123B-CAB4-4A08-8886-3BF7FC12FA1D}" presName="hierChild3" presStyleCnt="0"/>
      <dgm:spPr/>
    </dgm:pt>
    <dgm:pt modelId="{C5483D16-E765-4562-BA46-25BE81502900}" type="pres">
      <dgm:prSet presAssocID="{30EDA442-3BCC-48C4-AAD4-739D9C997032}" presName="Name19" presStyleLbl="parChTrans1D3" presStyleIdx="4" presStyleCnt="6"/>
      <dgm:spPr/>
      <dgm:t>
        <a:bodyPr/>
        <a:lstStyle/>
        <a:p>
          <a:endParaRPr lang="es-ES"/>
        </a:p>
      </dgm:t>
    </dgm:pt>
    <dgm:pt modelId="{6C29D0A2-5472-450D-8E59-04F21FB06020}" type="pres">
      <dgm:prSet presAssocID="{A2F39501-5A54-4CC7-BE0C-6860D50743D0}" presName="Name21" presStyleCnt="0"/>
      <dgm:spPr/>
    </dgm:pt>
    <dgm:pt modelId="{672A252B-5627-445E-9455-7654611EB31F}" type="pres">
      <dgm:prSet presAssocID="{A2F39501-5A54-4CC7-BE0C-6860D50743D0}" presName="level2Shape" presStyleLbl="node3" presStyleIdx="4" presStyleCnt="6" custScaleX="217365"/>
      <dgm:spPr/>
      <dgm:t>
        <a:bodyPr/>
        <a:lstStyle/>
        <a:p>
          <a:endParaRPr lang="es-ES"/>
        </a:p>
      </dgm:t>
    </dgm:pt>
    <dgm:pt modelId="{9E371502-6EF0-4840-8237-F4D264A81A63}" type="pres">
      <dgm:prSet presAssocID="{A2F39501-5A54-4CC7-BE0C-6860D50743D0}" presName="hierChild3" presStyleCnt="0"/>
      <dgm:spPr/>
    </dgm:pt>
    <dgm:pt modelId="{C646DD7F-D961-4D31-8EF8-CBC35D9461D3}" type="pres">
      <dgm:prSet presAssocID="{17BF3D70-E764-4ECC-A9C1-FB8E8DE14EE7}" presName="Name19" presStyleLbl="parChTrans1D4" presStyleIdx="4" presStyleCnt="6"/>
      <dgm:spPr/>
      <dgm:t>
        <a:bodyPr/>
        <a:lstStyle/>
        <a:p>
          <a:endParaRPr lang="es-ES"/>
        </a:p>
      </dgm:t>
    </dgm:pt>
    <dgm:pt modelId="{DA7D44FF-0892-45FA-AEA2-A1FE7E0D4ADB}" type="pres">
      <dgm:prSet presAssocID="{FB56709C-C56C-4963-819C-E8B6002287E2}" presName="Name21" presStyleCnt="0"/>
      <dgm:spPr/>
    </dgm:pt>
    <dgm:pt modelId="{18C53C6C-4A79-46B4-A090-5D753CCE94C7}" type="pres">
      <dgm:prSet presAssocID="{FB56709C-C56C-4963-819C-E8B6002287E2}" presName="level2Shape" presStyleLbl="node4" presStyleIdx="4" presStyleCnt="6" custScaleX="158771"/>
      <dgm:spPr/>
      <dgm:t>
        <a:bodyPr/>
        <a:lstStyle/>
        <a:p>
          <a:endParaRPr lang="es-ES"/>
        </a:p>
      </dgm:t>
    </dgm:pt>
    <dgm:pt modelId="{6C7EA752-7283-4C86-94BC-E47F30ADDFF3}" type="pres">
      <dgm:prSet presAssocID="{FB56709C-C56C-4963-819C-E8B6002287E2}" presName="hierChild3" presStyleCnt="0"/>
      <dgm:spPr/>
    </dgm:pt>
    <dgm:pt modelId="{4F7024B1-FC10-4E33-91AA-C525B404EA43}" type="pres">
      <dgm:prSet presAssocID="{D6142A87-9958-4C72-9219-E192E3E3DB92}" presName="Name19" presStyleLbl="parChTrans1D3" presStyleIdx="5" presStyleCnt="6"/>
      <dgm:spPr/>
      <dgm:t>
        <a:bodyPr/>
        <a:lstStyle/>
        <a:p>
          <a:endParaRPr lang="es-ES"/>
        </a:p>
      </dgm:t>
    </dgm:pt>
    <dgm:pt modelId="{21D208F4-B7DA-4BC1-9A20-7A8CB72381F7}" type="pres">
      <dgm:prSet presAssocID="{E6BC9A30-B5D5-4329-A293-8D1090F7C7E0}" presName="Name21" presStyleCnt="0"/>
      <dgm:spPr/>
    </dgm:pt>
    <dgm:pt modelId="{8685BF59-9D2D-4BB5-9672-04D7A47844D9}" type="pres">
      <dgm:prSet presAssocID="{E6BC9A30-B5D5-4329-A293-8D1090F7C7E0}" presName="level2Shape" presStyleLbl="node3" presStyleIdx="5" presStyleCnt="6"/>
      <dgm:spPr/>
      <dgm:t>
        <a:bodyPr/>
        <a:lstStyle/>
        <a:p>
          <a:endParaRPr lang="es-ES"/>
        </a:p>
      </dgm:t>
    </dgm:pt>
    <dgm:pt modelId="{83078A94-0672-40C4-9A88-7971A3E4CF61}" type="pres">
      <dgm:prSet presAssocID="{E6BC9A30-B5D5-4329-A293-8D1090F7C7E0}" presName="hierChild3" presStyleCnt="0"/>
      <dgm:spPr/>
    </dgm:pt>
    <dgm:pt modelId="{9F844683-284E-42E5-B48D-CC1B90409640}" type="pres">
      <dgm:prSet presAssocID="{B670E770-3329-4016-BA3D-380C43E415DA}" presName="Name19" presStyleLbl="parChTrans1D4" presStyleIdx="5" presStyleCnt="6"/>
      <dgm:spPr/>
      <dgm:t>
        <a:bodyPr/>
        <a:lstStyle/>
        <a:p>
          <a:endParaRPr lang="es-ES"/>
        </a:p>
      </dgm:t>
    </dgm:pt>
    <dgm:pt modelId="{56B4F831-E737-4079-B4CD-8EB0A95481D5}" type="pres">
      <dgm:prSet presAssocID="{060A0464-B626-468F-8CD7-9E8CAD7F3BD4}" presName="Name21" presStyleCnt="0"/>
      <dgm:spPr/>
    </dgm:pt>
    <dgm:pt modelId="{C2D792B7-2621-4AA0-A02D-44342B8CA466}" type="pres">
      <dgm:prSet presAssocID="{060A0464-B626-468F-8CD7-9E8CAD7F3BD4}" presName="level2Shape" presStyleLbl="node4" presStyleIdx="5" presStyleCnt="6" custScaleX="149272"/>
      <dgm:spPr/>
      <dgm:t>
        <a:bodyPr/>
        <a:lstStyle/>
        <a:p>
          <a:endParaRPr lang="es-ES"/>
        </a:p>
      </dgm:t>
    </dgm:pt>
    <dgm:pt modelId="{B2DCB959-C6D2-442D-A3C2-D91AD52E5557}" type="pres">
      <dgm:prSet presAssocID="{060A0464-B626-468F-8CD7-9E8CAD7F3BD4}" presName="hierChild3" presStyleCnt="0"/>
      <dgm:spPr/>
    </dgm:pt>
    <dgm:pt modelId="{CDFD7547-B870-4A9F-864D-1740D8A8FF33}" type="pres">
      <dgm:prSet presAssocID="{5C0AC489-451D-4DFD-B9FC-CB213599C23F}" presName="bgShapesFlow" presStyleCnt="0"/>
      <dgm:spPr/>
    </dgm:pt>
    <dgm:pt modelId="{A2A1D8DA-B820-4864-8C5A-22D6BB962DDD}" type="pres">
      <dgm:prSet presAssocID="{C38D7B1A-430D-4403-A5F0-FCDBD9197C64}" presName="rectComp" presStyleCnt="0"/>
      <dgm:spPr/>
    </dgm:pt>
    <dgm:pt modelId="{F01D6695-3049-4DA1-9E09-35EAAD59D5D3}" type="pres">
      <dgm:prSet presAssocID="{C38D7B1A-430D-4403-A5F0-FCDBD9197C64}" presName="bgRect" presStyleLbl="bgShp" presStyleIdx="0" presStyleCnt="4"/>
      <dgm:spPr/>
      <dgm:t>
        <a:bodyPr/>
        <a:lstStyle/>
        <a:p>
          <a:endParaRPr lang="es-ES"/>
        </a:p>
      </dgm:t>
    </dgm:pt>
    <dgm:pt modelId="{D81F4D6E-05D4-47A1-8536-0636DD9B7418}" type="pres">
      <dgm:prSet presAssocID="{C38D7B1A-430D-4403-A5F0-FCDBD9197C64}" presName="bgRectTx" presStyleLbl="bgShp" presStyleIdx="0" presStyleCnt="4">
        <dgm:presLayoutVars>
          <dgm:bulletEnabled val="1"/>
        </dgm:presLayoutVars>
      </dgm:prSet>
      <dgm:spPr/>
      <dgm:t>
        <a:bodyPr/>
        <a:lstStyle/>
        <a:p>
          <a:endParaRPr lang="es-ES"/>
        </a:p>
      </dgm:t>
    </dgm:pt>
    <dgm:pt modelId="{D66F1077-4A84-430D-82F4-E0D277A43D4D}" type="pres">
      <dgm:prSet presAssocID="{C38D7B1A-430D-4403-A5F0-FCDBD9197C64}" presName="spComp" presStyleCnt="0"/>
      <dgm:spPr/>
    </dgm:pt>
    <dgm:pt modelId="{B95D6B4C-3C14-4636-A05B-BA8C6A759AC3}" type="pres">
      <dgm:prSet presAssocID="{C38D7B1A-430D-4403-A5F0-FCDBD9197C64}" presName="vSp" presStyleCnt="0"/>
      <dgm:spPr/>
    </dgm:pt>
    <dgm:pt modelId="{B007FA99-43B3-497D-8A04-95EBE22F9A70}" type="pres">
      <dgm:prSet presAssocID="{C430ECB3-EC92-4B36-86E7-420C3348DFF7}" presName="rectComp" presStyleCnt="0"/>
      <dgm:spPr/>
    </dgm:pt>
    <dgm:pt modelId="{C731AC2D-8024-4740-B65C-652CC5FC75AE}" type="pres">
      <dgm:prSet presAssocID="{C430ECB3-EC92-4B36-86E7-420C3348DFF7}" presName="bgRect" presStyleLbl="bgShp" presStyleIdx="1" presStyleCnt="4"/>
      <dgm:spPr/>
      <dgm:t>
        <a:bodyPr/>
        <a:lstStyle/>
        <a:p>
          <a:endParaRPr lang="es-ES"/>
        </a:p>
      </dgm:t>
    </dgm:pt>
    <dgm:pt modelId="{67E84E5F-BCB7-4B9B-8BE4-74F6178A3EBF}" type="pres">
      <dgm:prSet presAssocID="{C430ECB3-EC92-4B36-86E7-420C3348DFF7}" presName="bgRectTx" presStyleLbl="bgShp" presStyleIdx="1" presStyleCnt="4">
        <dgm:presLayoutVars>
          <dgm:bulletEnabled val="1"/>
        </dgm:presLayoutVars>
      </dgm:prSet>
      <dgm:spPr/>
      <dgm:t>
        <a:bodyPr/>
        <a:lstStyle/>
        <a:p>
          <a:endParaRPr lang="es-ES"/>
        </a:p>
      </dgm:t>
    </dgm:pt>
    <dgm:pt modelId="{C7A804C1-1E8F-4F47-A499-4FD4B6A9BA52}" type="pres">
      <dgm:prSet presAssocID="{C430ECB3-EC92-4B36-86E7-420C3348DFF7}" presName="spComp" presStyleCnt="0"/>
      <dgm:spPr/>
    </dgm:pt>
    <dgm:pt modelId="{60FF545E-E196-4850-A08A-CA73E50AF8C4}" type="pres">
      <dgm:prSet presAssocID="{C430ECB3-EC92-4B36-86E7-420C3348DFF7}" presName="vSp" presStyleCnt="0"/>
      <dgm:spPr/>
    </dgm:pt>
    <dgm:pt modelId="{54C013B8-B111-48EC-9406-54CB58F13F15}" type="pres">
      <dgm:prSet presAssocID="{195EF1C9-A121-40C4-BB46-9DFEB549B70D}" presName="rectComp" presStyleCnt="0"/>
      <dgm:spPr/>
    </dgm:pt>
    <dgm:pt modelId="{6BDF81C6-CF0C-4AD2-95A7-F75AFBC4555E}" type="pres">
      <dgm:prSet presAssocID="{195EF1C9-A121-40C4-BB46-9DFEB549B70D}" presName="bgRect" presStyleLbl="bgShp" presStyleIdx="2" presStyleCnt="4"/>
      <dgm:spPr/>
      <dgm:t>
        <a:bodyPr/>
        <a:lstStyle/>
        <a:p>
          <a:endParaRPr lang="es-ES"/>
        </a:p>
      </dgm:t>
    </dgm:pt>
    <dgm:pt modelId="{62BAD1CE-22DC-4026-A3F6-74D8E594BEF5}" type="pres">
      <dgm:prSet presAssocID="{195EF1C9-A121-40C4-BB46-9DFEB549B70D}" presName="bgRectTx" presStyleLbl="bgShp" presStyleIdx="2" presStyleCnt="4">
        <dgm:presLayoutVars>
          <dgm:bulletEnabled val="1"/>
        </dgm:presLayoutVars>
      </dgm:prSet>
      <dgm:spPr/>
      <dgm:t>
        <a:bodyPr/>
        <a:lstStyle/>
        <a:p>
          <a:endParaRPr lang="es-ES"/>
        </a:p>
      </dgm:t>
    </dgm:pt>
    <dgm:pt modelId="{F0FCF495-4310-4B1D-9400-84AD41085DDB}" type="pres">
      <dgm:prSet presAssocID="{195EF1C9-A121-40C4-BB46-9DFEB549B70D}" presName="spComp" presStyleCnt="0"/>
      <dgm:spPr/>
    </dgm:pt>
    <dgm:pt modelId="{3227D539-B528-401C-A2A1-E7DAD074FE87}" type="pres">
      <dgm:prSet presAssocID="{195EF1C9-A121-40C4-BB46-9DFEB549B70D}" presName="vSp" presStyleCnt="0"/>
      <dgm:spPr/>
    </dgm:pt>
    <dgm:pt modelId="{2E3E1045-FCDB-4E99-A71D-CB0A647DE813}" type="pres">
      <dgm:prSet presAssocID="{1008C2F3-4620-4560-9E8D-A0C45C6230CA}" presName="rectComp" presStyleCnt="0"/>
      <dgm:spPr/>
    </dgm:pt>
    <dgm:pt modelId="{F3769B5D-30B4-44D9-8E82-C422D527F6B4}" type="pres">
      <dgm:prSet presAssocID="{1008C2F3-4620-4560-9E8D-A0C45C6230CA}" presName="bgRect" presStyleLbl="bgShp" presStyleIdx="3" presStyleCnt="4"/>
      <dgm:spPr/>
      <dgm:t>
        <a:bodyPr/>
        <a:lstStyle/>
        <a:p>
          <a:endParaRPr lang="es-ES"/>
        </a:p>
      </dgm:t>
    </dgm:pt>
    <dgm:pt modelId="{B52B511A-FBBB-49A7-A605-648715A20A18}" type="pres">
      <dgm:prSet presAssocID="{1008C2F3-4620-4560-9E8D-A0C45C6230CA}" presName="bgRectTx" presStyleLbl="bgShp" presStyleIdx="3" presStyleCnt="4">
        <dgm:presLayoutVars>
          <dgm:bulletEnabled val="1"/>
        </dgm:presLayoutVars>
      </dgm:prSet>
      <dgm:spPr/>
      <dgm:t>
        <a:bodyPr/>
        <a:lstStyle/>
        <a:p>
          <a:endParaRPr lang="es-ES"/>
        </a:p>
      </dgm:t>
    </dgm:pt>
  </dgm:ptLst>
  <dgm:cxnLst>
    <dgm:cxn modelId="{7D9674C2-0764-43B2-8BF7-0959D8EF52D7}" type="presOf" srcId="{17BF3D70-E764-4ECC-A9C1-FB8E8DE14EE7}" destId="{C646DD7F-D961-4D31-8EF8-CBC35D9461D3}" srcOrd="0" destOrd="0" presId="urn:microsoft.com/office/officeart/2005/8/layout/hierarchy6"/>
    <dgm:cxn modelId="{08306A1D-87A8-4B1C-8F42-6D6188661913}" type="presOf" srcId="{3DD0F8D8-847E-47A7-8976-1D5C7D8787E9}" destId="{863F8927-9652-4F35-8CF2-92E0A4188EF4}" srcOrd="0" destOrd="0" presId="urn:microsoft.com/office/officeart/2005/8/layout/hierarchy6"/>
    <dgm:cxn modelId="{E1DB8EE3-8B15-4FD8-B7F6-1B0F7BFF4B80}" srcId="{F5487389-B90B-4E77-BCF4-73D5D588A761}" destId="{1DAE0D0A-28B0-45DE-A14D-D0E00A999033}" srcOrd="0" destOrd="0" parTransId="{19C32574-59B6-4732-806E-A701CCBA69BB}" sibTransId="{52146F14-56A4-45ED-BFE4-448A3F51FF67}"/>
    <dgm:cxn modelId="{29069395-33DB-4E44-BC23-718290F97B46}" srcId="{927A0EDA-E12F-40F7-A607-62ECF7BA0859}" destId="{7C8B49FD-392D-41D1-8988-2714D2FFDCE9}" srcOrd="0" destOrd="0" parTransId="{CFFC8C14-322C-4B59-B3D1-F77DC532ECF0}" sibTransId="{97FA1C23-DBC2-4B0D-ACFD-2DB0AF447F4A}"/>
    <dgm:cxn modelId="{D771D126-7267-4A7C-A6BF-CAD7CE0B60DA}" type="presOf" srcId="{C38D7B1A-430D-4403-A5F0-FCDBD9197C64}" destId="{D81F4D6E-05D4-47A1-8536-0636DD9B7418}" srcOrd="1" destOrd="0" presId="urn:microsoft.com/office/officeart/2005/8/layout/hierarchy6"/>
    <dgm:cxn modelId="{67474978-DD86-41F1-A461-5F532EEB9711}" srcId="{6F3D066F-581B-4F6F-A015-1967FA3E9FF9}" destId="{E6BC9A30-B5D5-4329-A293-8D1090F7C7E0}" srcOrd="2" destOrd="0" parTransId="{D6142A87-9958-4C72-9219-E192E3E3DB92}" sibTransId="{E95FE448-D63C-4624-995D-30A12EAAFE1F}"/>
    <dgm:cxn modelId="{50E12ABE-B730-47B4-96F2-37D8FE968873}" srcId="{961D6F36-1B59-4DBA-9362-4D98C7EA8AD0}" destId="{4D70123B-CAB4-4A08-8886-3BF7FC12FA1D}" srcOrd="0" destOrd="0" parTransId="{67B3678D-4E7C-4104-B795-ABB335B1D89B}" sibTransId="{A4D9B3BF-50F7-4DB7-8E52-C0D7062E11B1}"/>
    <dgm:cxn modelId="{80BCAF41-03F8-4152-A264-3BD037D23961}" type="presOf" srcId="{676739E1-9CA6-44DA-BE46-F34401D79B83}" destId="{E55EF6BE-2AEC-4CC0-8614-526B27B76C81}" srcOrd="0" destOrd="0" presId="urn:microsoft.com/office/officeart/2005/8/layout/hierarchy6"/>
    <dgm:cxn modelId="{0F2B4FC2-8AE1-490E-86E4-82CB3336206D}" type="presOf" srcId="{1008C2F3-4620-4560-9E8D-A0C45C6230CA}" destId="{B52B511A-FBBB-49A7-A605-648715A20A18}" srcOrd="1" destOrd="0" presId="urn:microsoft.com/office/officeart/2005/8/layout/hierarchy6"/>
    <dgm:cxn modelId="{53352FF2-6555-4871-B38B-30F1C882CAAB}" type="presOf" srcId="{7C8B49FD-392D-41D1-8988-2714D2FFDCE9}" destId="{198AC2A4-B532-4533-9987-3E0B54E21B05}" srcOrd="0" destOrd="0" presId="urn:microsoft.com/office/officeart/2005/8/layout/hierarchy6"/>
    <dgm:cxn modelId="{3C2C2056-7E82-470D-99A9-B7D6EBE43984}" srcId="{EC87A263-BD0F-4D2B-85A4-B1D802684D01}" destId="{452D9C4F-9BAD-4A10-9858-65DC9EAEAD83}" srcOrd="1" destOrd="0" parTransId="{6676220B-AD79-4CC9-8E71-78BE1F686029}" sibTransId="{22ADE0FB-52CB-4A28-B29C-61250E76A74D}"/>
    <dgm:cxn modelId="{9A211533-8451-4A7D-9B1B-1B1C4296DC0B}" type="presOf" srcId="{C6BF404E-E0B5-49EB-AB09-CBF6153DA3D6}" destId="{BEE8B011-C5EF-43B7-995C-937D2F47641F}" srcOrd="0" destOrd="0" presId="urn:microsoft.com/office/officeart/2005/8/layout/hierarchy6"/>
    <dgm:cxn modelId="{E080A0B3-260C-48A1-B9CB-A9B1B4C63FBC}" type="presOf" srcId="{3D15C8DB-A851-4BF2-934B-D73157E8AC6D}" destId="{DCA2A781-724B-4058-8FB5-9AEF59B45E8E}" srcOrd="0" destOrd="0" presId="urn:microsoft.com/office/officeart/2005/8/layout/hierarchy6"/>
    <dgm:cxn modelId="{25556DA5-4084-443F-A57C-350A146666BE}" srcId="{5C0AC489-451D-4DFD-B9FC-CB213599C23F}" destId="{1008C2F3-4620-4560-9E8D-A0C45C6230CA}" srcOrd="4" destOrd="0" parTransId="{1AD8447E-89B9-42AC-890D-3A11C82ADDC9}" sibTransId="{2B9FDA5B-CC12-4147-BD4F-2AA73ED857AD}"/>
    <dgm:cxn modelId="{00D0121F-37AF-476B-9195-082FF8A1AF11}" type="presOf" srcId="{CFFC8C14-322C-4B59-B3D1-F77DC532ECF0}" destId="{0D5192AD-284F-4F48-A850-8D663A8A2E55}" srcOrd="0" destOrd="0" presId="urn:microsoft.com/office/officeart/2005/8/layout/hierarchy6"/>
    <dgm:cxn modelId="{94EB9B21-D46C-4122-A3B3-CBC8ACDF8B61}" type="presOf" srcId="{6676220B-AD79-4CC9-8E71-78BE1F686029}" destId="{76E00062-D99E-4130-BF14-8E26E9BBD17A}" srcOrd="0" destOrd="0" presId="urn:microsoft.com/office/officeart/2005/8/layout/hierarchy6"/>
    <dgm:cxn modelId="{5410C545-3ED8-4FD9-955C-C19510C5AEB0}" srcId="{5C0AC489-451D-4DFD-B9FC-CB213599C23F}" destId="{C38D7B1A-430D-4403-A5F0-FCDBD9197C64}" srcOrd="1" destOrd="0" parTransId="{5CF5A335-B8C8-42E9-85CA-14EA6C83D837}" sibTransId="{DA36059C-299F-4E16-BC9E-9AF654A739A7}"/>
    <dgm:cxn modelId="{5F5C3B26-5B82-4B88-908B-9987D29BDFE0}" type="presOf" srcId="{C430ECB3-EC92-4B36-86E7-420C3348DFF7}" destId="{C731AC2D-8024-4740-B65C-652CC5FC75AE}" srcOrd="0" destOrd="0" presId="urn:microsoft.com/office/officeart/2005/8/layout/hierarchy6"/>
    <dgm:cxn modelId="{9429C309-82DE-402F-B366-FEF2A0D30101}" srcId="{A2F39501-5A54-4CC7-BE0C-6860D50743D0}" destId="{FB56709C-C56C-4963-819C-E8B6002287E2}" srcOrd="0" destOrd="0" parTransId="{17BF3D70-E764-4ECC-A9C1-FB8E8DE14EE7}" sibTransId="{7BB0CE50-A34F-4615-91AB-B45E39A840A2}"/>
    <dgm:cxn modelId="{387250B5-8D24-4766-9042-AC1C7A44B50B}" type="presOf" srcId="{927A0EDA-E12F-40F7-A607-62ECF7BA0859}" destId="{A12C24D2-DD5D-403D-B357-B63C4F644B10}" srcOrd="0" destOrd="0" presId="urn:microsoft.com/office/officeart/2005/8/layout/hierarchy6"/>
    <dgm:cxn modelId="{7D1020AB-FB5C-4F83-A658-393BBA6BAD7B}" type="presOf" srcId="{808B46C6-35CE-48E6-9F17-1540BEEA49BD}" destId="{9FAD45E2-4E48-4A92-9E79-AFC17F65E28A}" srcOrd="0" destOrd="0" presId="urn:microsoft.com/office/officeart/2005/8/layout/hierarchy6"/>
    <dgm:cxn modelId="{217B3620-1A45-4C3B-8A08-9AA976E99EF0}" type="presOf" srcId="{4D2AF142-597F-482F-881C-DDA269A103C5}" destId="{7F8B633A-09FD-4CA6-BEC5-D3D18B4DDAF6}" srcOrd="0" destOrd="0" presId="urn:microsoft.com/office/officeart/2005/8/layout/hierarchy6"/>
    <dgm:cxn modelId="{9AA89BB8-A130-449D-B6EB-7B6FE67F77C2}" srcId="{EC87A263-BD0F-4D2B-85A4-B1D802684D01}" destId="{927A0EDA-E12F-40F7-A607-62ECF7BA0859}" srcOrd="0" destOrd="0" parTransId="{3DD0F8D8-847E-47A7-8976-1D5C7D8787E9}" sibTransId="{B125394B-32E2-424B-B9F4-95FD851CBAED}"/>
    <dgm:cxn modelId="{C505C229-9C4C-41FC-8C27-AA1050470AA8}" type="presOf" srcId="{FB56709C-C56C-4963-819C-E8B6002287E2}" destId="{18C53C6C-4A79-46B4-A090-5D753CCE94C7}" srcOrd="0" destOrd="0" presId="urn:microsoft.com/office/officeart/2005/8/layout/hierarchy6"/>
    <dgm:cxn modelId="{DF0AF016-7177-4FC2-8347-17413F37A157}" srcId="{5C0AC489-451D-4DFD-B9FC-CB213599C23F}" destId="{C430ECB3-EC92-4B36-86E7-420C3348DFF7}" srcOrd="2" destOrd="0" parTransId="{2EB44D4C-5F13-4E9F-B8FA-DF92218F2097}" sibTransId="{A0EA354A-7FEF-4DA2-8DB1-3FDB91FF9DBE}"/>
    <dgm:cxn modelId="{4FB31EDB-66D5-4CE0-AC05-0433CB4B99D8}" type="presOf" srcId="{6F3D066F-581B-4F6F-A015-1967FA3E9FF9}" destId="{C416144D-ED95-4571-9802-63459D8863B1}" srcOrd="0" destOrd="0" presId="urn:microsoft.com/office/officeart/2005/8/layout/hierarchy6"/>
    <dgm:cxn modelId="{FCCD4404-B50F-4862-BA5E-A16D90E8A6DB}" type="presOf" srcId="{452D9C4F-9BAD-4A10-9858-65DC9EAEAD83}" destId="{36DC0BCB-1040-425C-8566-FDA7B9100661}" srcOrd="0" destOrd="0" presId="urn:microsoft.com/office/officeart/2005/8/layout/hierarchy6"/>
    <dgm:cxn modelId="{44303864-0ACA-410C-93C7-164CB4CF2946}" type="presOf" srcId="{B670E770-3329-4016-BA3D-380C43E415DA}" destId="{9F844683-284E-42E5-B48D-CC1B90409640}" srcOrd="0" destOrd="0" presId="urn:microsoft.com/office/officeart/2005/8/layout/hierarchy6"/>
    <dgm:cxn modelId="{C324BEDC-03F9-4FDE-AD8C-E717B55A7F10}" type="presOf" srcId="{4D70123B-CAB4-4A08-8886-3BF7FC12FA1D}" destId="{1FA58D0B-71BD-4859-857F-0F8F361EAB63}" srcOrd="0" destOrd="0" presId="urn:microsoft.com/office/officeart/2005/8/layout/hierarchy6"/>
    <dgm:cxn modelId="{68FBB7E5-6C45-4229-ACB0-F315E05CDB12}" type="presOf" srcId="{5C0AC489-451D-4DFD-B9FC-CB213599C23F}" destId="{B0496697-47A3-41E2-8E92-ED7D5CAAD986}" srcOrd="0" destOrd="0" presId="urn:microsoft.com/office/officeart/2005/8/layout/hierarchy6"/>
    <dgm:cxn modelId="{D0528239-4812-45A4-9911-B538A4113FC1}" srcId="{E6BC9A30-B5D5-4329-A293-8D1090F7C7E0}" destId="{060A0464-B626-468F-8CD7-9E8CAD7F3BD4}" srcOrd="0" destOrd="0" parTransId="{B670E770-3329-4016-BA3D-380C43E415DA}" sibTransId="{FC07198B-D0E0-4FDC-9437-1B170D44BB9D}"/>
    <dgm:cxn modelId="{BCD2ED2F-D04E-40E1-8373-D36FC8C1C82E}" srcId="{5C0AC489-451D-4DFD-B9FC-CB213599C23F}" destId="{4EF326A0-3805-4BFC-B5FB-51448FF40055}" srcOrd="0" destOrd="0" parTransId="{A89BCA62-BF23-4B16-A490-F7922DADA9F5}" sibTransId="{1CDFA9C8-9EEC-4A30-8D0A-6D6DEEB76118}"/>
    <dgm:cxn modelId="{F1212BFC-E7B5-4EC5-B594-EFD69CCED6F4}" type="presOf" srcId="{F5487389-B90B-4E77-BCF4-73D5D588A761}" destId="{98AE8BCC-D923-48CD-B474-A7ED3A8E6693}" srcOrd="0" destOrd="0" presId="urn:microsoft.com/office/officeart/2005/8/layout/hierarchy6"/>
    <dgm:cxn modelId="{32DF184B-1507-47EF-8EA2-F060D9C5ADBF}" type="presOf" srcId="{C430ECB3-EC92-4B36-86E7-420C3348DFF7}" destId="{67E84E5F-BCB7-4B9B-8BE4-74F6178A3EBF}" srcOrd="1" destOrd="0" presId="urn:microsoft.com/office/officeart/2005/8/layout/hierarchy6"/>
    <dgm:cxn modelId="{C61E5594-D147-4AB3-ABBE-332B93B25BB4}" type="presOf" srcId="{19C32574-59B6-4732-806E-A701CCBA69BB}" destId="{E77162BE-FC9A-4781-8311-1080AC76AA2D}" srcOrd="0" destOrd="0" presId="urn:microsoft.com/office/officeart/2005/8/layout/hierarchy6"/>
    <dgm:cxn modelId="{32339C49-1FAF-4CE2-8629-8C35477E8279}" srcId="{6F3D066F-581B-4F6F-A015-1967FA3E9FF9}" destId="{961D6F36-1B59-4DBA-9362-4D98C7EA8AD0}" srcOrd="0" destOrd="0" parTransId="{3D15C8DB-A851-4BF2-934B-D73157E8AC6D}" sibTransId="{ABE90218-0424-4BE4-B341-257105046992}"/>
    <dgm:cxn modelId="{510783C3-20EE-47E5-89A7-3C7772331C4A}" type="presOf" srcId="{D6142A87-9958-4C72-9219-E192E3E3DB92}" destId="{4F7024B1-FC10-4E33-91AA-C525B404EA43}" srcOrd="0" destOrd="0" presId="urn:microsoft.com/office/officeart/2005/8/layout/hierarchy6"/>
    <dgm:cxn modelId="{D5E5C042-053B-4C96-B837-330B9CB3AF2F}" type="presOf" srcId="{E6BC9A30-B5D5-4329-A293-8D1090F7C7E0}" destId="{8685BF59-9D2D-4BB5-9672-04D7A47844D9}" srcOrd="0" destOrd="0" presId="urn:microsoft.com/office/officeart/2005/8/layout/hierarchy6"/>
    <dgm:cxn modelId="{0776C7D5-6CA0-495E-AA96-E3F787A32C85}" type="presOf" srcId="{30EDA442-3BCC-48C4-AAD4-739D9C997032}" destId="{C5483D16-E765-4562-BA46-25BE81502900}" srcOrd="0" destOrd="0" presId="urn:microsoft.com/office/officeart/2005/8/layout/hierarchy6"/>
    <dgm:cxn modelId="{967F0DF7-936A-4D2B-831A-A216BACC3437}" type="presOf" srcId="{195EF1C9-A121-40C4-BB46-9DFEB549B70D}" destId="{62BAD1CE-22DC-4026-A3F6-74D8E594BEF5}" srcOrd="1" destOrd="0" presId="urn:microsoft.com/office/officeart/2005/8/layout/hierarchy6"/>
    <dgm:cxn modelId="{C61AEF41-825A-463B-8CAD-1734C31B1D6A}" type="presOf" srcId="{67B3678D-4E7C-4104-B795-ABB335B1D89B}" destId="{CF18C069-BFA6-41AB-9EF6-9A6D0D0214A9}" srcOrd="0" destOrd="0" presId="urn:microsoft.com/office/officeart/2005/8/layout/hierarchy6"/>
    <dgm:cxn modelId="{C80A8CE9-3388-4B29-90A9-906698DDB14C}" srcId="{452D9C4F-9BAD-4A10-9858-65DC9EAEAD83}" destId="{4D2AF142-597F-482F-881C-DDA269A103C5}" srcOrd="0" destOrd="0" parTransId="{676739E1-9CA6-44DA-BE46-F34401D79B83}" sibTransId="{476A0544-4DDD-4EA0-BF03-4D2A1AE7DEC6}"/>
    <dgm:cxn modelId="{B90C078D-4D23-41DE-9EA4-11569D3A14D1}" srcId="{EC87A263-BD0F-4D2B-85A4-B1D802684D01}" destId="{F5487389-B90B-4E77-BCF4-73D5D588A761}" srcOrd="2" destOrd="0" parTransId="{C6BF404E-E0B5-49EB-AB09-CBF6153DA3D6}" sibTransId="{65C5885B-1AE4-4C61-BE99-719B79DA5B31}"/>
    <dgm:cxn modelId="{E65B4083-76A1-4EF1-8F8D-76E948473697}" type="presOf" srcId="{961D6F36-1B59-4DBA-9362-4D98C7EA8AD0}" destId="{ED06F2C1-0A47-453C-8962-CA4DA5FC1A3D}" srcOrd="0" destOrd="0" presId="urn:microsoft.com/office/officeart/2005/8/layout/hierarchy6"/>
    <dgm:cxn modelId="{2EA66757-97B6-4FEB-B4F2-C491264C4C79}" type="presOf" srcId="{A2F39501-5A54-4CC7-BE0C-6860D50743D0}" destId="{672A252B-5627-445E-9455-7654611EB31F}" srcOrd="0" destOrd="0" presId="urn:microsoft.com/office/officeart/2005/8/layout/hierarchy6"/>
    <dgm:cxn modelId="{76FB7CB1-10BC-46AC-90DD-77B0B996093C}" type="presOf" srcId="{C38D7B1A-430D-4403-A5F0-FCDBD9197C64}" destId="{F01D6695-3049-4DA1-9E09-35EAAD59D5D3}" srcOrd="0" destOrd="0" presId="urn:microsoft.com/office/officeart/2005/8/layout/hierarchy6"/>
    <dgm:cxn modelId="{02308AB7-0878-469C-A468-C95C3C8A8AD4}" type="presOf" srcId="{1008C2F3-4620-4560-9E8D-A0C45C6230CA}" destId="{F3769B5D-30B4-44D9-8E82-C422D527F6B4}" srcOrd="0" destOrd="0" presId="urn:microsoft.com/office/officeart/2005/8/layout/hierarchy6"/>
    <dgm:cxn modelId="{BE1A35D3-6267-4C79-88A5-F64BAFB67B95}" type="presOf" srcId="{195EF1C9-A121-40C4-BB46-9DFEB549B70D}" destId="{6BDF81C6-CF0C-4AD2-95A7-F75AFBC4555E}" srcOrd="0" destOrd="0" presId="urn:microsoft.com/office/officeart/2005/8/layout/hierarchy6"/>
    <dgm:cxn modelId="{257C6D0D-85B6-4E4F-AFDB-C0E6A0EA2E3B}" type="presOf" srcId="{E2DEB251-6DE4-4D73-90E0-EA08DBBFCA1E}" destId="{D0596EDE-197D-49FC-928D-784C6C07A204}" srcOrd="0" destOrd="0" presId="urn:microsoft.com/office/officeart/2005/8/layout/hierarchy6"/>
    <dgm:cxn modelId="{2EF9BE08-151E-4C3E-906A-01BFF924BBA5}" srcId="{4EF326A0-3805-4BFC-B5FB-51448FF40055}" destId="{EC87A263-BD0F-4D2B-85A4-B1D802684D01}" srcOrd="0" destOrd="0" parTransId="{808B46C6-35CE-48E6-9F17-1540BEEA49BD}" sibTransId="{543B943B-811F-460B-9C54-00FBA5D9068B}"/>
    <dgm:cxn modelId="{F3A79F32-67F1-45D7-992C-EE396E56C31F}" srcId="{4EF326A0-3805-4BFC-B5FB-51448FF40055}" destId="{6F3D066F-581B-4F6F-A015-1967FA3E9FF9}" srcOrd="1" destOrd="0" parTransId="{E2DEB251-6DE4-4D73-90E0-EA08DBBFCA1E}" sibTransId="{C8FF6576-82A6-4658-8A6E-EE37BE29E3CD}"/>
    <dgm:cxn modelId="{F1FF66A3-0EDE-4C53-963F-A96344171994}" srcId="{6F3D066F-581B-4F6F-A015-1967FA3E9FF9}" destId="{A2F39501-5A54-4CC7-BE0C-6860D50743D0}" srcOrd="1" destOrd="0" parTransId="{30EDA442-3BCC-48C4-AAD4-739D9C997032}" sibTransId="{AB8D2DDA-A8D0-4612-874F-12B1CFC9A9EC}"/>
    <dgm:cxn modelId="{7F16C053-5B55-42DA-B75B-96655C660620}" srcId="{5C0AC489-451D-4DFD-B9FC-CB213599C23F}" destId="{195EF1C9-A121-40C4-BB46-9DFEB549B70D}" srcOrd="3" destOrd="0" parTransId="{C5C7EA3E-1051-4630-BB7F-93690F84175E}" sibTransId="{D10BFA36-6BFD-42C4-895B-DB2D7AE539BB}"/>
    <dgm:cxn modelId="{2A2C3AEF-247F-4A3C-9B37-E2DAF4C28ADC}" type="presOf" srcId="{4EF326A0-3805-4BFC-B5FB-51448FF40055}" destId="{DFCF47FE-47CE-453B-A635-16C23FB8C12B}" srcOrd="0" destOrd="0" presId="urn:microsoft.com/office/officeart/2005/8/layout/hierarchy6"/>
    <dgm:cxn modelId="{438BC00C-5F65-4D70-84CF-4C92E191FA94}" type="presOf" srcId="{1DAE0D0A-28B0-45DE-A14D-D0E00A999033}" destId="{4B6854C0-7488-49CF-9D81-DA610B99AFD9}" srcOrd="0" destOrd="0" presId="urn:microsoft.com/office/officeart/2005/8/layout/hierarchy6"/>
    <dgm:cxn modelId="{83B7559D-B48F-45D7-8F01-43A6079B1038}" type="presOf" srcId="{EC87A263-BD0F-4D2B-85A4-B1D802684D01}" destId="{6A9DD5A8-DECC-40F0-A277-8131427458E0}" srcOrd="0" destOrd="0" presId="urn:microsoft.com/office/officeart/2005/8/layout/hierarchy6"/>
    <dgm:cxn modelId="{2F9EC25A-0C2B-4FA7-BE24-8371A7805EC4}" type="presOf" srcId="{060A0464-B626-468F-8CD7-9E8CAD7F3BD4}" destId="{C2D792B7-2621-4AA0-A02D-44342B8CA466}" srcOrd="0" destOrd="0" presId="urn:microsoft.com/office/officeart/2005/8/layout/hierarchy6"/>
    <dgm:cxn modelId="{804A9D6B-8E31-4F80-A69E-6656994C72F2}" type="presParOf" srcId="{B0496697-47A3-41E2-8E92-ED7D5CAAD986}" destId="{C39CEF93-879D-4CA0-9070-03199437298F}" srcOrd="0" destOrd="0" presId="urn:microsoft.com/office/officeart/2005/8/layout/hierarchy6"/>
    <dgm:cxn modelId="{304EDFD1-78AD-4F7D-B650-FC2B851EF948}" type="presParOf" srcId="{C39CEF93-879D-4CA0-9070-03199437298F}" destId="{E3D3D4C5-98F5-429A-8729-F2F6BCC4C0B5}" srcOrd="0" destOrd="0" presId="urn:microsoft.com/office/officeart/2005/8/layout/hierarchy6"/>
    <dgm:cxn modelId="{56FEC8CA-9937-4952-A16D-2DAA4CC20A07}" type="presParOf" srcId="{C39CEF93-879D-4CA0-9070-03199437298F}" destId="{3D22D3F7-2C78-4957-91F4-532E5A6C8472}" srcOrd="1" destOrd="0" presId="urn:microsoft.com/office/officeart/2005/8/layout/hierarchy6"/>
    <dgm:cxn modelId="{A8BBF6FC-B370-4641-98B8-31405B533764}" type="presParOf" srcId="{3D22D3F7-2C78-4957-91F4-532E5A6C8472}" destId="{DFA0D49B-4511-43BD-ADF0-C03143737564}" srcOrd="0" destOrd="0" presId="urn:microsoft.com/office/officeart/2005/8/layout/hierarchy6"/>
    <dgm:cxn modelId="{6761B66A-2F05-402A-82A1-28AA303F7051}" type="presParOf" srcId="{DFA0D49B-4511-43BD-ADF0-C03143737564}" destId="{DFCF47FE-47CE-453B-A635-16C23FB8C12B}" srcOrd="0" destOrd="0" presId="urn:microsoft.com/office/officeart/2005/8/layout/hierarchy6"/>
    <dgm:cxn modelId="{AEDF22A8-421E-404D-90BF-735A6AA6A042}" type="presParOf" srcId="{DFA0D49B-4511-43BD-ADF0-C03143737564}" destId="{AF1C9C0F-8B91-4467-BAEE-C594FD0FA5A2}" srcOrd="1" destOrd="0" presId="urn:microsoft.com/office/officeart/2005/8/layout/hierarchy6"/>
    <dgm:cxn modelId="{62CF7677-7315-487F-836B-2532C6991A5C}" type="presParOf" srcId="{AF1C9C0F-8B91-4467-BAEE-C594FD0FA5A2}" destId="{9FAD45E2-4E48-4A92-9E79-AFC17F65E28A}" srcOrd="0" destOrd="0" presId="urn:microsoft.com/office/officeart/2005/8/layout/hierarchy6"/>
    <dgm:cxn modelId="{B50AF9B7-E249-4324-85CE-31F0CC96BD77}" type="presParOf" srcId="{AF1C9C0F-8B91-4467-BAEE-C594FD0FA5A2}" destId="{C669416F-92E0-4E25-9850-D3E15603B0DA}" srcOrd="1" destOrd="0" presId="urn:microsoft.com/office/officeart/2005/8/layout/hierarchy6"/>
    <dgm:cxn modelId="{AE83B802-8018-4A20-B93E-B62FCD2BBFF4}" type="presParOf" srcId="{C669416F-92E0-4E25-9850-D3E15603B0DA}" destId="{6A9DD5A8-DECC-40F0-A277-8131427458E0}" srcOrd="0" destOrd="0" presId="urn:microsoft.com/office/officeart/2005/8/layout/hierarchy6"/>
    <dgm:cxn modelId="{5C5EF2E7-6A7F-4BF0-A98C-8C9F02AFBA44}" type="presParOf" srcId="{C669416F-92E0-4E25-9850-D3E15603B0DA}" destId="{12E158AA-932D-4B2C-8BCA-01EC6FBA6746}" srcOrd="1" destOrd="0" presId="urn:microsoft.com/office/officeart/2005/8/layout/hierarchy6"/>
    <dgm:cxn modelId="{8F68AB12-E6F6-488D-BDE3-B7F1FBAA29B9}" type="presParOf" srcId="{12E158AA-932D-4B2C-8BCA-01EC6FBA6746}" destId="{863F8927-9652-4F35-8CF2-92E0A4188EF4}" srcOrd="0" destOrd="0" presId="urn:microsoft.com/office/officeart/2005/8/layout/hierarchy6"/>
    <dgm:cxn modelId="{1A367E58-A319-42E4-A875-531A00729757}" type="presParOf" srcId="{12E158AA-932D-4B2C-8BCA-01EC6FBA6746}" destId="{9701E290-12EE-423F-9060-E6427C27CB52}" srcOrd="1" destOrd="0" presId="urn:microsoft.com/office/officeart/2005/8/layout/hierarchy6"/>
    <dgm:cxn modelId="{E5876691-B05B-4E0C-87F9-92D1A105BF36}" type="presParOf" srcId="{9701E290-12EE-423F-9060-E6427C27CB52}" destId="{A12C24D2-DD5D-403D-B357-B63C4F644B10}" srcOrd="0" destOrd="0" presId="urn:microsoft.com/office/officeart/2005/8/layout/hierarchy6"/>
    <dgm:cxn modelId="{FA722732-39E2-4C7E-83FE-303FDBFD0EA2}" type="presParOf" srcId="{9701E290-12EE-423F-9060-E6427C27CB52}" destId="{D5577656-CA8B-44D4-89F9-E2260CFC83EE}" srcOrd="1" destOrd="0" presId="urn:microsoft.com/office/officeart/2005/8/layout/hierarchy6"/>
    <dgm:cxn modelId="{3C51629C-A5A3-4074-8312-70D11F0E1253}" type="presParOf" srcId="{D5577656-CA8B-44D4-89F9-E2260CFC83EE}" destId="{0D5192AD-284F-4F48-A850-8D663A8A2E55}" srcOrd="0" destOrd="0" presId="urn:microsoft.com/office/officeart/2005/8/layout/hierarchy6"/>
    <dgm:cxn modelId="{22A83A56-4B58-4091-9C49-4CF6CEB4E171}" type="presParOf" srcId="{D5577656-CA8B-44D4-89F9-E2260CFC83EE}" destId="{5694FF9C-E047-47B6-BBFC-BB9D48671E52}" srcOrd="1" destOrd="0" presId="urn:microsoft.com/office/officeart/2005/8/layout/hierarchy6"/>
    <dgm:cxn modelId="{2637981A-A449-4260-AEDC-0C5ECCBAEC6E}" type="presParOf" srcId="{5694FF9C-E047-47B6-BBFC-BB9D48671E52}" destId="{198AC2A4-B532-4533-9987-3E0B54E21B05}" srcOrd="0" destOrd="0" presId="urn:microsoft.com/office/officeart/2005/8/layout/hierarchy6"/>
    <dgm:cxn modelId="{32F12942-B08F-4046-B880-0FAA7C286038}" type="presParOf" srcId="{5694FF9C-E047-47B6-BBFC-BB9D48671E52}" destId="{E695B11E-792D-4D6E-8833-D2452DC584B4}" srcOrd="1" destOrd="0" presId="urn:microsoft.com/office/officeart/2005/8/layout/hierarchy6"/>
    <dgm:cxn modelId="{1316451C-261C-49BC-B21F-C23AA98F171C}" type="presParOf" srcId="{12E158AA-932D-4B2C-8BCA-01EC6FBA6746}" destId="{76E00062-D99E-4130-BF14-8E26E9BBD17A}" srcOrd="2" destOrd="0" presId="urn:microsoft.com/office/officeart/2005/8/layout/hierarchy6"/>
    <dgm:cxn modelId="{20FEFA04-9548-405F-92D0-0BB5A647A27B}" type="presParOf" srcId="{12E158AA-932D-4B2C-8BCA-01EC6FBA6746}" destId="{869D6159-7B39-4B98-B122-57A9520079E6}" srcOrd="3" destOrd="0" presId="urn:microsoft.com/office/officeart/2005/8/layout/hierarchy6"/>
    <dgm:cxn modelId="{8E389034-007A-4AC5-8680-2899F8EBDDAC}" type="presParOf" srcId="{869D6159-7B39-4B98-B122-57A9520079E6}" destId="{36DC0BCB-1040-425C-8566-FDA7B9100661}" srcOrd="0" destOrd="0" presId="urn:microsoft.com/office/officeart/2005/8/layout/hierarchy6"/>
    <dgm:cxn modelId="{BDC8187A-C6DB-4135-99E7-76AF6F636DA7}" type="presParOf" srcId="{869D6159-7B39-4B98-B122-57A9520079E6}" destId="{84A6F587-4505-41B7-A7C0-55EA21AA2C1B}" srcOrd="1" destOrd="0" presId="urn:microsoft.com/office/officeart/2005/8/layout/hierarchy6"/>
    <dgm:cxn modelId="{2F8A2496-EB9C-4939-98BA-8103975A1803}" type="presParOf" srcId="{84A6F587-4505-41B7-A7C0-55EA21AA2C1B}" destId="{E55EF6BE-2AEC-4CC0-8614-526B27B76C81}" srcOrd="0" destOrd="0" presId="urn:microsoft.com/office/officeart/2005/8/layout/hierarchy6"/>
    <dgm:cxn modelId="{643C977F-6C6D-4A5E-A7AD-7798D2867919}" type="presParOf" srcId="{84A6F587-4505-41B7-A7C0-55EA21AA2C1B}" destId="{5F68A8E0-443C-4816-87F9-FD0777CDDA59}" srcOrd="1" destOrd="0" presId="urn:microsoft.com/office/officeart/2005/8/layout/hierarchy6"/>
    <dgm:cxn modelId="{27D1FDFC-BD04-497A-81C1-94E895BB2716}" type="presParOf" srcId="{5F68A8E0-443C-4816-87F9-FD0777CDDA59}" destId="{7F8B633A-09FD-4CA6-BEC5-D3D18B4DDAF6}" srcOrd="0" destOrd="0" presId="urn:microsoft.com/office/officeart/2005/8/layout/hierarchy6"/>
    <dgm:cxn modelId="{8C1EC581-5C73-4F5E-BE91-8E5E69138FDD}" type="presParOf" srcId="{5F68A8E0-443C-4816-87F9-FD0777CDDA59}" destId="{C7717411-2D34-4FEE-849E-144970F2719F}" srcOrd="1" destOrd="0" presId="urn:microsoft.com/office/officeart/2005/8/layout/hierarchy6"/>
    <dgm:cxn modelId="{1200AE59-63CB-4E9A-8C10-037361B3F9E4}" type="presParOf" srcId="{12E158AA-932D-4B2C-8BCA-01EC6FBA6746}" destId="{BEE8B011-C5EF-43B7-995C-937D2F47641F}" srcOrd="4" destOrd="0" presId="urn:microsoft.com/office/officeart/2005/8/layout/hierarchy6"/>
    <dgm:cxn modelId="{3C530A80-3EFC-47E2-9169-79EE55E2045A}" type="presParOf" srcId="{12E158AA-932D-4B2C-8BCA-01EC6FBA6746}" destId="{AF2835F0-D21A-4225-A434-1DB3012C66E0}" srcOrd="5" destOrd="0" presId="urn:microsoft.com/office/officeart/2005/8/layout/hierarchy6"/>
    <dgm:cxn modelId="{4A890A04-7A17-4A9D-BC3B-13E185C1D086}" type="presParOf" srcId="{AF2835F0-D21A-4225-A434-1DB3012C66E0}" destId="{98AE8BCC-D923-48CD-B474-A7ED3A8E6693}" srcOrd="0" destOrd="0" presId="urn:microsoft.com/office/officeart/2005/8/layout/hierarchy6"/>
    <dgm:cxn modelId="{39FE9E46-EF47-4B45-9A85-190E0AE748DD}" type="presParOf" srcId="{AF2835F0-D21A-4225-A434-1DB3012C66E0}" destId="{EB3DBA3A-85AA-44F1-A998-F94241DC9BEC}" srcOrd="1" destOrd="0" presId="urn:microsoft.com/office/officeart/2005/8/layout/hierarchy6"/>
    <dgm:cxn modelId="{A8CB6F56-E159-49AC-83A2-8FC18E32B776}" type="presParOf" srcId="{EB3DBA3A-85AA-44F1-A998-F94241DC9BEC}" destId="{E77162BE-FC9A-4781-8311-1080AC76AA2D}" srcOrd="0" destOrd="0" presId="urn:microsoft.com/office/officeart/2005/8/layout/hierarchy6"/>
    <dgm:cxn modelId="{3EDCB2C9-262E-4FA7-8D02-F6182D59FB3F}" type="presParOf" srcId="{EB3DBA3A-85AA-44F1-A998-F94241DC9BEC}" destId="{3A0E74A8-F177-4DBC-8EC2-9C7B93B374EA}" srcOrd="1" destOrd="0" presId="urn:microsoft.com/office/officeart/2005/8/layout/hierarchy6"/>
    <dgm:cxn modelId="{833F6E9F-0762-47C5-8B4E-6A5CF78FEB71}" type="presParOf" srcId="{3A0E74A8-F177-4DBC-8EC2-9C7B93B374EA}" destId="{4B6854C0-7488-49CF-9D81-DA610B99AFD9}" srcOrd="0" destOrd="0" presId="urn:microsoft.com/office/officeart/2005/8/layout/hierarchy6"/>
    <dgm:cxn modelId="{BED5474D-D214-4BB4-9B0E-7C52C03C894F}" type="presParOf" srcId="{3A0E74A8-F177-4DBC-8EC2-9C7B93B374EA}" destId="{3703336C-4A1F-4FFF-9E95-1FD02DECB413}" srcOrd="1" destOrd="0" presId="urn:microsoft.com/office/officeart/2005/8/layout/hierarchy6"/>
    <dgm:cxn modelId="{08758A3A-CCC5-4749-94A2-46340A556AB1}" type="presParOf" srcId="{AF1C9C0F-8B91-4467-BAEE-C594FD0FA5A2}" destId="{D0596EDE-197D-49FC-928D-784C6C07A204}" srcOrd="2" destOrd="0" presId="urn:microsoft.com/office/officeart/2005/8/layout/hierarchy6"/>
    <dgm:cxn modelId="{F1C2C072-09C4-4F1E-81F7-A69D7B177FAC}" type="presParOf" srcId="{AF1C9C0F-8B91-4467-BAEE-C594FD0FA5A2}" destId="{6BF64451-CD0D-4800-85D6-880F937FFE54}" srcOrd="3" destOrd="0" presId="urn:microsoft.com/office/officeart/2005/8/layout/hierarchy6"/>
    <dgm:cxn modelId="{C28DD919-BD24-4379-92FB-676A12A3C80F}" type="presParOf" srcId="{6BF64451-CD0D-4800-85D6-880F937FFE54}" destId="{C416144D-ED95-4571-9802-63459D8863B1}" srcOrd="0" destOrd="0" presId="urn:microsoft.com/office/officeart/2005/8/layout/hierarchy6"/>
    <dgm:cxn modelId="{5BED68EE-571E-4E14-878A-07B9F536B71C}" type="presParOf" srcId="{6BF64451-CD0D-4800-85D6-880F937FFE54}" destId="{64757A17-CF4D-4244-833D-4F37A9383B6D}" srcOrd="1" destOrd="0" presId="urn:microsoft.com/office/officeart/2005/8/layout/hierarchy6"/>
    <dgm:cxn modelId="{03DBD9BD-B724-4A1F-8758-76F99B77664D}" type="presParOf" srcId="{64757A17-CF4D-4244-833D-4F37A9383B6D}" destId="{DCA2A781-724B-4058-8FB5-9AEF59B45E8E}" srcOrd="0" destOrd="0" presId="urn:microsoft.com/office/officeart/2005/8/layout/hierarchy6"/>
    <dgm:cxn modelId="{9D6B9EAF-8DE9-41F7-93A3-254E0BFCFEA6}" type="presParOf" srcId="{64757A17-CF4D-4244-833D-4F37A9383B6D}" destId="{63F7324D-A844-4301-AD06-604910688566}" srcOrd="1" destOrd="0" presId="urn:microsoft.com/office/officeart/2005/8/layout/hierarchy6"/>
    <dgm:cxn modelId="{2EBDC74C-F234-4919-B564-E7BD78EEEB65}" type="presParOf" srcId="{63F7324D-A844-4301-AD06-604910688566}" destId="{ED06F2C1-0A47-453C-8962-CA4DA5FC1A3D}" srcOrd="0" destOrd="0" presId="urn:microsoft.com/office/officeart/2005/8/layout/hierarchy6"/>
    <dgm:cxn modelId="{EACEDD64-975F-4BA3-AB48-1F21BC9E8103}" type="presParOf" srcId="{63F7324D-A844-4301-AD06-604910688566}" destId="{CE3788C8-78F3-4FC2-9BDE-4634D2ABAF34}" srcOrd="1" destOrd="0" presId="urn:microsoft.com/office/officeart/2005/8/layout/hierarchy6"/>
    <dgm:cxn modelId="{83FA02EA-C46D-46F5-B165-B635156BE716}" type="presParOf" srcId="{CE3788C8-78F3-4FC2-9BDE-4634D2ABAF34}" destId="{CF18C069-BFA6-41AB-9EF6-9A6D0D0214A9}" srcOrd="0" destOrd="0" presId="urn:microsoft.com/office/officeart/2005/8/layout/hierarchy6"/>
    <dgm:cxn modelId="{7088C372-EF90-4905-BF6D-4625BB460B4E}" type="presParOf" srcId="{CE3788C8-78F3-4FC2-9BDE-4634D2ABAF34}" destId="{6A962DBA-462C-4EA5-8D30-2CA1AC80AAEA}" srcOrd="1" destOrd="0" presId="urn:microsoft.com/office/officeart/2005/8/layout/hierarchy6"/>
    <dgm:cxn modelId="{B222A41F-690B-4A92-AC3E-3080AF27AE4D}" type="presParOf" srcId="{6A962DBA-462C-4EA5-8D30-2CA1AC80AAEA}" destId="{1FA58D0B-71BD-4859-857F-0F8F361EAB63}" srcOrd="0" destOrd="0" presId="urn:microsoft.com/office/officeart/2005/8/layout/hierarchy6"/>
    <dgm:cxn modelId="{DC1EEE39-62EE-4905-B843-18BB13B32A1D}" type="presParOf" srcId="{6A962DBA-462C-4EA5-8D30-2CA1AC80AAEA}" destId="{46DC24D4-E8CC-4168-BD55-3BA42020250A}" srcOrd="1" destOrd="0" presId="urn:microsoft.com/office/officeart/2005/8/layout/hierarchy6"/>
    <dgm:cxn modelId="{C19404C4-18DD-4D4B-B46A-F389C14C5071}" type="presParOf" srcId="{64757A17-CF4D-4244-833D-4F37A9383B6D}" destId="{C5483D16-E765-4562-BA46-25BE81502900}" srcOrd="2" destOrd="0" presId="urn:microsoft.com/office/officeart/2005/8/layout/hierarchy6"/>
    <dgm:cxn modelId="{2E62C5F0-05A6-46C0-A6EC-49AA39E1529F}" type="presParOf" srcId="{64757A17-CF4D-4244-833D-4F37A9383B6D}" destId="{6C29D0A2-5472-450D-8E59-04F21FB06020}" srcOrd="3" destOrd="0" presId="urn:microsoft.com/office/officeart/2005/8/layout/hierarchy6"/>
    <dgm:cxn modelId="{BA71207A-85FF-445E-9DED-CA7DAC7D4F75}" type="presParOf" srcId="{6C29D0A2-5472-450D-8E59-04F21FB06020}" destId="{672A252B-5627-445E-9455-7654611EB31F}" srcOrd="0" destOrd="0" presId="urn:microsoft.com/office/officeart/2005/8/layout/hierarchy6"/>
    <dgm:cxn modelId="{6107EB5E-A2E2-4963-A5DD-BEE135301F94}" type="presParOf" srcId="{6C29D0A2-5472-450D-8E59-04F21FB06020}" destId="{9E371502-6EF0-4840-8237-F4D264A81A63}" srcOrd="1" destOrd="0" presId="urn:microsoft.com/office/officeart/2005/8/layout/hierarchy6"/>
    <dgm:cxn modelId="{711922B2-3C2E-4E7F-AF83-3798A17DB709}" type="presParOf" srcId="{9E371502-6EF0-4840-8237-F4D264A81A63}" destId="{C646DD7F-D961-4D31-8EF8-CBC35D9461D3}" srcOrd="0" destOrd="0" presId="urn:microsoft.com/office/officeart/2005/8/layout/hierarchy6"/>
    <dgm:cxn modelId="{9F3F7F09-013F-44E0-8887-8A716CA54559}" type="presParOf" srcId="{9E371502-6EF0-4840-8237-F4D264A81A63}" destId="{DA7D44FF-0892-45FA-AEA2-A1FE7E0D4ADB}" srcOrd="1" destOrd="0" presId="urn:microsoft.com/office/officeart/2005/8/layout/hierarchy6"/>
    <dgm:cxn modelId="{F13F6F9E-FB27-487E-88A9-C9A29469C299}" type="presParOf" srcId="{DA7D44FF-0892-45FA-AEA2-A1FE7E0D4ADB}" destId="{18C53C6C-4A79-46B4-A090-5D753CCE94C7}" srcOrd="0" destOrd="0" presId="urn:microsoft.com/office/officeart/2005/8/layout/hierarchy6"/>
    <dgm:cxn modelId="{6FDC08BB-72F5-4F05-8F32-F52FCA02356D}" type="presParOf" srcId="{DA7D44FF-0892-45FA-AEA2-A1FE7E0D4ADB}" destId="{6C7EA752-7283-4C86-94BC-E47F30ADDFF3}" srcOrd="1" destOrd="0" presId="urn:microsoft.com/office/officeart/2005/8/layout/hierarchy6"/>
    <dgm:cxn modelId="{9755BAA6-BAA0-40AC-94DE-F14341119EC5}" type="presParOf" srcId="{64757A17-CF4D-4244-833D-4F37A9383B6D}" destId="{4F7024B1-FC10-4E33-91AA-C525B404EA43}" srcOrd="4" destOrd="0" presId="urn:microsoft.com/office/officeart/2005/8/layout/hierarchy6"/>
    <dgm:cxn modelId="{B0D28F60-534D-4A34-8593-A6E83F19E08D}" type="presParOf" srcId="{64757A17-CF4D-4244-833D-4F37A9383B6D}" destId="{21D208F4-B7DA-4BC1-9A20-7A8CB72381F7}" srcOrd="5" destOrd="0" presId="urn:microsoft.com/office/officeart/2005/8/layout/hierarchy6"/>
    <dgm:cxn modelId="{36BBB15F-8A08-4A41-9E96-E3499EBE4BD2}" type="presParOf" srcId="{21D208F4-B7DA-4BC1-9A20-7A8CB72381F7}" destId="{8685BF59-9D2D-4BB5-9672-04D7A47844D9}" srcOrd="0" destOrd="0" presId="urn:microsoft.com/office/officeart/2005/8/layout/hierarchy6"/>
    <dgm:cxn modelId="{F95D24F9-27AE-4DF8-804F-13C89DB9B43B}" type="presParOf" srcId="{21D208F4-B7DA-4BC1-9A20-7A8CB72381F7}" destId="{83078A94-0672-40C4-9A88-7971A3E4CF61}" srcOrd="1" destOrd="0" presId="urn:microsoft.com/office/officeart/2005/8/layout/hierarchy6"/>
    <dgm:cxn modelId="{0E469ACC-0B26-4A21-A98F-7CCCD0324C4A}" type="presParOf" srcId="{83078A94-0672-40C4-9A88-7971A3E4CF61}" destId="{9F844683-284E-42E5-B48D-CC1B90409640}" srcOrd="0" destOrd="0" presId="urn:microsoft.com/office/officeart/2005/8/layout/hierarchy6"/>
    <dgm:cxn modelId="{D00227F7-7D69-44D2-A5A3-9B08F4055101}" type="presParOf" srcId="{83078A94-0672-40C4-9A88-7971A3E4CF61}" destId="{56B4F831-E737-4079-B4CD-8EB0A95481D5}" srcOrd="1" destOrd="0" presId="urn:microsoft.com/office/officeart/2005/8/layout/hierarchy6"/>
    <dgm:cxn modelId="{FC263FC9-753E-485C-80EB-0DBC9C8C7E63}" type="presParOf" srcId="{56B4F831-E737-4079-B4CD-8EB0A95481D5}" destId="{C2D792B7-2621-4AA0-A02D-44342B8CA466}" srcOrd="0" destOrd="0" presId="urn:microsoft.com/office/officeart/2005/8/layout/hierarchy6"/>
    <dgm:cxn modelId="{752B012E-1AE8-4149-A5ED-847CCCA7340C}" type="presParOf" srcId="{56B4F831-E737-4079-B4CD-8EB0A95481D5}" destId="{B2DCB959-C6D2-442D-A3C2-D91AD52E5557}" srcOrd="1" destOrd="0" presId="urn:microsoft.com/office/officeart/2005/8/layout/hierarchy6"/>
    <dgm:cxn modelId="{4E21E4E9-6C3B-434B-8471-76A17436B700}" type="presParOf" srcId="{B0496697-47A3-41E2-8E92-ED7D5CAAD986}" destId="{CDFD7547-B870-4A9F-864D-1740D8A8FF33}" srcOrd="1" destOrd="0" presId="urn:microsoft.com/office/officeart/2005/8/layout/hierarchy6"/>
    <dgm:cxn modelId="{A3593D82-5898-41E3-A9BE-4CDBEEF427FB}" type="presParOf" srcId="{CDFD7547-B870-4A9F-864D-1740D8A8FF33}" destId="{A2A1D8DA-B820-4864-8C5A-22D6BB962DDD}" srcOrd="0" destOrd="0" presId="urn:microsoft.com/office/officeart/2005/8/layout/hierarchy6"/>
    <dgm:cxn modelId="{23FD2BD2-BABC-4E0C-83E4-CAF0650ABAB6}" type="presParOf" srcId="{A2A1D8DA-B820-4864-8C5A-22D6BB962DDD}" destId="{F01D6695-3049-4DA1-9E09-35EAAD59D5D3}" srcOrd="0" destOrd="0" presId="urn:microsoft.com/office/officeart/2005/8/layout/hierarchy6"/>
    <dgm:cxn modelId="{CFC6F493-4D6B-46CC-8723-772073A8AE81}" type="presParOf" srcId="{A2A1D8DA-B820-4864-8C5A-22D6BB962DDD}" destId="{D81F4D6E-05D4-47A1-8536-0636DD9B7418}" srcOrd="1" destOrd="0" presId="urn:microsoft.com/office/officeart/2005/8/layout/hierarchy6"/>
    <dgm:cxn modelId="{69BAA96B-25CB-47A5-A970-9729F5800BE5}" type="presParOf" srcId="{CDFD7547-B870-4A9F-864D-1740D8A8FF33}" destId="{D66F1077-4A84-430D-82F4-E0D277A43D4D}" srcOrd="1" destOrd="0" presId="urn:microsoft.com/office/officeart/2005/8/layout/hierarchy6"/>
    <dgm:cxn modelId="{0FCA59C9-E5FD-4224-B425-58229A61D2FC}" type="presParOf" srcId="{D66F1077-4A84-430D-82F4-E0D277A43D4D}" destId="{B95D6B4C-3C14-4636-A05B-BA8C6A759AC3}" srcOrd="0" destOrd="0" presId="urn:microsoft.com/office/officeart/2005/8/layout/hierarchy6"/>
    <dgm:cxn modelId="{C1AFAB54-A684-4416-91FA-52C76A793D63}" type="presParOf" srcId="{CDFD7547-B870-4A9F-864D-1740D8A8FF33}" destId="{B007FA99-43B3-497D-8A04-95EBE22F9A70}" srcOrd="2" destOrd="0" presId="urn:microsoft.com/office/officeart/2005/8/layout/hierarchy6"/>
    <dgm:cxn modelId="{AABA34A2-1657-4185-B5A4-BC5307081948}" type="presParOf" srcId="{B007FA99-43B3-497D-8A04-95EBE22F9A70}" destId="{C731AC2D-8024-4740-B65C-652CC5FC75AE}" srcOrd="0" destOrd="0" presId="urn:microsoft.com/office/officeart/2005/8/layout/hierarchy6"/>
    <dgm:cxn modelId="{7C3C6541-5021-469F-BB49-D5C601BD3C3B}" type="presParOf" srcId="{B007FA99-43B3-497D-8A04-95EBE22F9A70}" destId="{67E84E5F-BCB7-4B9B-8BE4-74F6178A3EBF}" srcOrd="1" destOrd="0" presId="urn:microsoft.com/office/officeart/2005/8/layout/hierarchy6"/>
    <dgm:cxn modelId="{2EBB1117-D0F1-4EA1-A3E0-7EFED76D486F}" type="presParOf" srcId="{CDFD7547-B870-4A9F-864D-1740D8A8FF33}" destId="{C7A804C1-1E8F-4F47-A499-4FD4B6A9BA52}" srcOrd="3" destOrd="0" presId="urn:microsoft.com/office/officeart/2005/8/layout/hierarchy6"/>
    <dgm:cxn modelId="{2DD1F581-2209-4861-9EF6-6C3182F95D26}" type="presParOf" srcId="{C7A804C1-1E8F-4F47-A499-4FD4B6A9BA52}" destId="{60FF545E-E196-4850-A08A-CA73E50AF8C4}" srcOrd="0" destOrd="0" presId="urn:microsoft.com/office/officeart/2005/8/layout/hierarchy6"/>
    <dgm:cxn modelId="{6463C812-AD71-49DC-B49D-81A3AB02C185}" type="presParOf" srcId="{CDFD7547-B870-4A9F-864D-1740D8A8FF33}" destId="{54C013B8-B111-48EC-9406-54CB58F13F15}" srcOrd="4" destOrd="0" presId="urn:microsoft.com/office/officeart/2005/8/layout/hierarchy6"/>
    <dgm:cxn modelId="{02721D5C-8AC4-4A70-B1FD-0716D11A5491}" type="presParOf" srcId="{54C013B8-B111-48EC-9406-54CB58F13F15}" destId="{6BDF81C6-CF0C-4AD2-95A7-F75AFBC4555E}" srcOrd="0" destOrd="0" presId="urn:microsoft.com/office/officeart/2005/8/layout/hierarchy6"/>
    <dgm:cxn modelId="{6AC8B456-5025-444D-B297-0FBCF3CB8DE4}" type="presParOf" srcId="{54C013B8-B111-48EC-9406-54CB58F13F15}" destId="{62BAD1CE-22DC-4026-A3F6-74D8E594BEF5}" srcOrd="1" destOrd="0" presId="urn:microsoft.com/office/officeart/2005/8/layout/hierarchy6"/>
    <dgm:cxn modelId="{1795CA64-8BAE-428A-88C0-DB0A20258DAD}" type="presParOf" srcId="{CDFD7547-B870-4A9F-864D-1740D8A8FF33}" destId="{F0FCF495-4310-4B1D-9400-84AD41085DDB}" srcOrd="5" destOrd="0" presId="urn:microsoft.com/office/officeart/2005/8/layout/hierarchy6"/>
    <dgm:cxn modelId="{3EDBEB78-4D3B-4770-89B4-6065AED197F0}" type="presParOf" srcId="{F0FCF495-4310-4B1D-9400-84AD41085DDB}" destId="{3227D539-B528-401C-A2A1-E7DAD074FE87}" srcOrd="0" destOrd="0" presId="urn:microsoft.com/office/officeart/2005/8/layout/hierarchy6"/>
    <dgm:cxn modelId="{0D9F5911-BF6C-459E-B5FA-A3A2EC6B440A}" type="presParOf" srcId="{CDFD7547-B870-4A9F-864D-1740D8A8FF33}" destId="{2E3E1045-FCDB-4E99-A71D-CB0A647DE813}" srcOrd="6" destOrd="0" presId="urn:microsoft.com/office/officeart/2005/8/layout/hierarchy6"/>
    <dgm:cxn modelId="{C9D2E482-A404-4AB6-B520-BE863AA905E9}" type="presParOf" srcId="{2E3E1045-FCDB-4E99-A71D-CB0A647DE813}" destId="{F3769B5D-30B4-44D9-8E82-C422D527F6B4}" srcOrd="0" destOrd="0" presId="urn:microsoft.com/office/officeart/2005/8/layout/hierarchy6"/>
    <dgm:cxn modelId="{C4997EE9-77A6-4A39-9EDA-3FAC4ADCD98B}" type="presParOf" srcId="{2E3E1045-FCDB-4E99-A71D-CB0A647DE813}" destId="{B52B511A-FBBB-49A7-A605-648715A20A18}"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769B5D-30B4-44D9-8E82-C422D527F6B4}">
      <dsp:nvSpPr>
        <dsp:cNvPr id="0" name=""/>
        <dsp:cNvSpPr/>
      </dsp:nvSpPr>
      <dsp:spPr>
        <a:xfrm>
          <a:off x="0" y="2552242"/>
          <a:ext cx="8526780" cy="435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err="1" smtClean="0"/>
            <a:t>Comentarios</a:t>
          </a:r>
          <a:r>
            <a:rPr lang="en-US" sz="1500" kern="1200" dirty="0" smtClean="0"/>
            <a:t> </a:t>
          </a:r>
          <a:endParaRPr lang="en-US" sz="1500" kern="1200" dirty="0"/>
        </a:p>
      </dsp:txBody>
      <dsp:txXfrm>
        <a:off x="0" y="2552242"/>
        <a:ext cx="2558034" cy="435498"/>
      </dsp:txXfrm>
    </dsp:sp>
    <dsp:sp modelId="{6BDF81C6-CF0C-4AD2-95A7-F75AFBC4555E}">
      <dsp:nvSpPr>
        <dsp:cNvPr id="0" name=""/>
        <dsp:cNvSpPr/>
      </dsp:nvSpPr>
      <dsp:spPr>
        <a:xfrm>
          <a:off x="0" y="2044161"/>
          <a:ext cx="8526780" cy="435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err="1" smtClean="0"/>
            <a:t>Aplicaciones</a:t>
          </a:r>
          <a:endParaRPr lang="en-US" sz="1500" kern="1200" dirty="0"/>
        </a:p>
      </dsp:txBody>
      <dsp:txXfrm>
        <a:off x="0" y="2044161"/>
        <a:ext cx="2558034" cy="435498"/>
      </dsp:txXfrm>
    </dsp:sp>
    <dsp:sp modelId="{C731AC2D-8024-4740-B65C-652CC5FC75AE}">
      <dsp:nvSpPr>
        <dsp:cNvPr id="0" name=""/>
        <dsp:cNvSpPr/>
      </dsp:nvSpPr>
      <dsp:spPr>
        <a:xfrm>
          <a:off x="0" y="1536079"/>
          <a:ext cx="8526780" cy="435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err="1" smtClean="0"/>
            <a:t>Tecnología</a:t>
          </a:r>
          <a:r>
            <a:rPr lang="en-US" sz="1500" kern="1200" dirty="0" smtClean="0"/>
            <a:t> ó </a:t>
          </a:r>
          <a:r>
            <a:rPr lang="en-US" sz="1500" kern="1200" dirty="0" err="1" smtClean="0"/>
            <a:t>Método</a:t>
          </a:r>
          <a:endParaRPr lang="en-US" sz="1500" kern="1200" dirty="0"/>
        </a:p>
      </dsp:txBody>
      <dsp:txXfrm>
        <a:off x="0" y="1536079"/>
        <a:ext cx="2558034" cy="435498"/>
      </dsp:txXfrm>
    </dsp:sp>
    <dsp:sp modelId="{F01D6695-3049-4DA1-9E09-35EAAD59D5D3}">
      <dsp:nvSpPr>
        <dsp:cNvPr id="0" name=""/>
        <dsp:cNvSpPr/>
      </dsp:nvSpPr>
      <dsp:spPr>
        <a:xfrm>
          <a:off x="0" y="1027997"/>
          <a:ext cx="8526780" cy="4354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err="1" smtClean="0"/>
            <a:t>Técnica</a:t>
          </a:r>
          <a:r>
            <a:rPr lang="en-US" sz="1500" kern="1200" dirty="0" smtClean="0"/>
            <a:t> de </a:t>
          </a:r>
          <a:r>
            <a:rPr lang="en-US" sz="1500" kern="1200" dirty="0" err="1" smtClean="0"/>
            <a:t>medición</a:t>
          </a:r>
          <a:endParaRPr lang="en-US" sz="1500" kern="1200" dirty="0"/>
        </a:p>
      </dsp:txBody>
      <dsp:txXfrm>
        <a:off x="0" y="1027997"/>
        <a:ext cx="2558034" cy="435498"/>
      </dsp:txXfrm>
    </dsp:sp>
    <dsp:sp modelId="{DFCF47FE-47CE-453B-A635-16C23FB8C12B}">
      <dsp:nvSpPr>
        <dsp:cNvPr id="0" name=""/>
        <dsp:cNvSpPr/>
      </dsp:nvSpPr>
      <dsp:spPr>
        <a:xfrm>
          <a:off x="5093302" y="1064289"/>
          <a:ext cx="544373"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a:t>Dual Ground</a:t>
          </a:r>
        </a:p>
      </dsp:txBody>
      <dsp:txXfrm>
        <a:off x="5103931" y="1074918"/>
        <a:ext cx="523115" cy="341657"/>
      </dsp:txXfrm>
    </dsp:sp>
    <dsp:sp modelId="{9FAD45E2-4E48-4A92-9E79-AFC17F65E28A}">
      <dsp:nvSpPr>
        <dsp:cNvPr id="0" name=""/>
        <dsp:cNvSpPr/>
      </dsp:nvSpPr>
      <dsp:spPr>
        <a:xfrm>
          <a:off x="3957266" y="1427204"/>
          <a:ext cx="1408222" cy="145166"/>
        </a:xfrm>
        <a:custGeom>
          <a:avLst/>
          <a:gdLst/>
          <a:ahLst/>
          <a:cxnLst/>
          <a:rect l="0" t="0" r="0" b="0"/>
          <a:pathLst>
            <a:path>
              <a:moveTo>
                <a:pt x="1408222" y="0"/>
              </a:moveTo>
              <a:lnTo>
                <a:pt x="1408222" y="72583"/>
              </a:lnTo>
              <a:lnTo>
                <a:pt x="0" y="72583"/>
              </a:lnTo>
              <a:lnTo>
                <a:pt x="0" y="1451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9DD5A8-DECC-40F0-A277-8131427458E0}">
      <dsp:nvSpPr>
        <dsp:cNvPr id="0" name=""/>
        <dsp:cNvSpPr/>
      </dsp:nvSpPr>
      <dsp:spPr>
        <a:xfrm>
          <a:off x="3685080" y="1572370"/>
          <a:ext cx="544373"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SDRM</a:t>
          </a:r>
          <a:endParaRPr lang="en-US" sz="800" kern="1200" dirty="0"/>
        </a:p>
      </dsp:txBody>
      <dsp:txXfrm>
        <a:off x="3695709" y="1582999"/>
        <a:ext cx="523115" cy="341657"/>
      </dsp:txXfrm>
    </dsp:sp>
    <dsp:sp modelId="{863F8927-9652-4F35-8CF2-92E0A4188EF4}">
      <dsp:nvSpPr>
        <dsp:cNvPr id="0" name=""/>
        <dsp:cNvSpPr/>
      </dsp:nvSpPr>
      <dsp:spPr>
        <a:xfrm>
          <a:off x="3024307" y="1935286"/>
          <a:ext cx="932959" cy="145166"/>
        </a:xfrm>
        <a:custGeom>
          <a:avLst/>
          <a:gdLst/>
          <a:ahLst/>
          <a:cxnLst/>
          <a:rect l="0" t="0" r="0" b="0"/>
          <a:pathLst>
            <a:path>
              <a:moveTo>
                <a:pt x="932959" y="0"/>
              </a:moveTo>
              <a:lnTo>
                <a:pt x="932959" y="72583"/>
              </a:lnTo>
              <a:lnTo>
                <a:pt x="0" y="72583"/>
              </a:lnTo>
              <a:lnTo>
                <a:pt x="0" y="1451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2C24D2-DD5D-403D-B357-B63C4F644B10}">
      <dsp:nvSpPr>
        <dsp:cNvPr id="0" name=""/>
        <dsp:cNvSpPr/>
      </dsp:nvSpPr>
      <dsp:spPr>
        <a:xfrm>
          <a:off x="2752121" y="2080452"/>
          <a:ext cx="544373"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err="1" smtClean="0"/>
            <a:t>Tiempos</a:t>
          </a:r>
          <a:endParaRPr lang="en-US" sz="800" kern="1200" dirty="0"/>
        </a:p>
      </dsp:txBody>
      <dsp:txXfrm>
        <a:off x="2762750" y="2091081"/>
        <a:ext cx="523115" cy="341657"/>
      </dsp:txXfrm>
    </dsp:sp>
    <dsp:sp modelId="{0D5192AD-284F-4F48-A850-8D663A8A2E55}">
      <dsp:nvSpPr>
        <dsp:cNvPr id="0" name=""/>
        <dsp:cNvSpPr/>
      </dsp:nvSpPr>
      <dsp:spPr>
        <a:xfrm>
          <a:off x="2978587" y="2443368"/>
          <a:ext cx="91440" cy="145166"/>
        </a:xfrm>
        <a:custGeom>
          <a:avLst/>
          <a:gdLst/>
          <a:ahLst/>
          <a:cxnLst/>
          <a:rect l="0" t="0" r="0" b="0"/>
          <a:pathLst>
            <a:path>
              <a:moveTo>
                <a:pt x="45720" y="0"/>
              </a:moveTo>
              <a:lnTo>
                <a:pt x="45720" y="1451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8AC2A4-B532-4533-9987-3E0B54E21B05}">
      <dsp:nvSpPr>
        <dsp:cNvPr id="0" name=""/>
        <dsp:cNvSpPr/>
      </dsp:nvSpPr>
      <dsp:spPr>
        <a:xfrm>
          <a:off x="2558468" y="2588534"/>
          <a:ext cx="931678"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err="1" smtClean="0"/>
            <a:t>Poca</a:t>
          </a:r>
          <a:r>
            <a:rPr lang="en-US" sz="800" kern="1200" dirty="0" smtClean="0"/>
            <a:t> precision y </a:t>
          </a:r>
          <a:r>
            <a:rPr lang="en-US" sz="800" kern="1200" dirty="0" err="1" smtClean="0"/>
            <a:t>configuración</a:t>
          </a:r>
          <a:r>
            <a:rPr lang="en-US" sz="800" kern="1200" dirty="0" smtClean="0"/>
            <a:t> </a:t>
          </a:r>
          <a:r>
            <a:rPr lang="en-US" sz="800" kern="1200" dirty="0" err="1" smtClean="0"/>
            <a:t>compleja</a:t>
          </a:r>
          <a:endParaRPr lang="en-US" sz="800" kern="1200" dirty="0"/>
        </a:p>
      </dsp:txBody>
      <dsp:txXfrm>
        <a:off x="2569097" y="2599163"/>
        <a:ext cx="910420" cy="341657"/>
      </dsp:txXfrm>
    </dsp:sp>
    <dsp:sp modelId="{76E00062-D99E-4130-BF14-8E26E9BBD17A}">
      <dsp:nvSpPr>
        <dsp:cNvPr id="0" name=""/>
        <dsp:cNvSpPr/>
      </dsp:nvSpPr>
      <dsp:spPr>
        <a:xfrm>
          <a:off x="3957266" y="1935286"/>
          <a:ext cx="96826" cy="145166"/>
        </a:xfrm>
        <a:custGeom>
          <a:avLst/>
          <a:gdLst/>
          <a:ahLst/>
          <a:cxnLst/>
          <a:rect l="0" t="0" r="0" b="0"/>
          <a:pathLst>
            <a:path>
              <a:moveTo>
                <a:pt x="0" y="0"/>
              </a:moveTo>
              <a:lnTo>
                <a:pt x="0" y="72583"/>
              </a:lnTo>
              <a:lnTo>
                <a:pt x="96826" y="72583"/>
              </a:lnTo>
              <a:lnTo>
                <a:pt x="96826" y="1451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DC0BCB-1040-425C-8566-FDA7B9100661}">
      <dsp:nvSpPr>
        <dsp:cNvPr id="0" name=""/>
        <dsp:cNvSpPr/>
      </dsp:nvSpPr>
      <dsp:spPr>
        <a:xfrm>
          <a:off x="3668094" y="2080452"/>
          <a:ext cx="771997"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Resistencia de </a:t>
          </a:r>
          <a:r>
            <a:rPr lang="en-US" sz="800" kern="1200" dirty="0" err="1" smtClean="0"/>
            <a:t>contacto</a:t>
          </a:r>
          <a:endParaRPr lang="en-US" sz="800" kern="1200" dirty="0"/>
        </a:p>
      </dsp:txBody>
      <dsp:txXfrm>
        <a:off x="3678723" y="2091081"/>
        <a:ext cx="750739" cy="341657"/>
      </dsp:txXfrm>
    </dsp:sp>
    <dsp:sp modelId="{E55EF6BE-2AEC-4CC0-8614-526B27B76C81}">
      <dsp:nvSpPr>
        <dsp:cNvPr id="0" name=""/>
        <dsp:cNvSpPr/>
      </dsp:nvSpPr>
      <dsp:spPr>
        <a:xfrm>
          <a:off x="4008373" y="2443368"/>
          <a:ext cx="91440" cy="145166"/>
        </a:xfrm>
        <a:custGeom>
          <a:avLst/>
          <a:gdLst/>
          <a:ahLst/>
          <a:cxnLst/>
          <a:rect l="0" t="0" r="0" b="0"/>
          <a:pathLst>
            <a:path>
              <a:moveTo>
                <a:pt x="45720" y="0"/>
              </a:moveTo>
              <a:lnTo>
                <a:pt x="45720" y="1451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8B633A-09FD-4CA6-BEC5-D3D18B4DDAF6}">
      <dsp:nvSpPr>
        <dsp:cNvPr id="0" name=""/>
        <dsp:cNvSpPr/>
      </dsp:nvSpPr>
      <dsp:spPr>
        <a:xfrm>
          <a:off x="3653459" y="2588534"/>
          <a:ext cx="801268"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err="1" smtClean="0"/>
            <a:t>Configuración</a:t>
          </a:r>
          <a:r>
            <a:rPr lang="en-US" sz="800" kern="1200" dirty="0" smtClean="0"/>
            <a:t> </a:t>
          </a:r>
          <a:r>
            <a:rPr lang="en-US" sz="800" kern="1200" dirty="0" err="1" smtClean="0"/>
            <a:t>compleja</a:t>
          </a:r>
          <a:endParaRPr lang="en-US" sz="800" kern="1200" dirty="0"/>
        </a:p>
      </dsp:txBody>
      <dsp:txXfrm>
        <a:off x="3664088" y="2599163"/>
        <a:ext cx="780010" cy="341657"/>
      </dsp:txXfrm>
    </dsp:sp>
    <dsp:sp modelId="{BEE8B011-C5EF-43B7-995C-937D2F47641F}">
      <dsp:nvSpPr>
        <dsp:cNvPr id="0" name=""/>
        <dsp:cNvSpPr/>
      </dsp:nvSpPr>
      <dsp:spPr>
        <a:xfrm>
          <a:off x="3957266" y="1935286"/>
          <a:ext cx="932959" cy="145166"/>
        </a:xfrm>
        <a:custGeom>
          <a:avLst/>
          <a:gdLst/>
          <a:ahLst/>
          <a:cxnLst/>
          <a:rect l="0" t="0" r="0" b="0"/>
          <a:pathLst>
            <a:path>
              <a:moveTo>
                <a:pt x="0" y="0"/>
              </a:moveTo>
              <a:lnTo>
                <a:pt x="0" y="72583"/>
              </a:lnTo>
              <a:lnTo>
                <a:pt x="932959" y="72583"/>
              </a:lnTo>
              <a:lnTo>
                <a:pt x="932959" y="1451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AE8BCC-D923-48CD-B474-A7ED3A8E6693}">
      <dsp:nvSpPr>
        <dsp:cNvPr id="0" name=""/>
        <dsp:cNvSpPr/>
      </dsp:nvSpPr>
      <dsp:spPr>
        <a:xfrm>
          <a:off x="4618039" y="2080452"/>
          <a:ext cx="544373"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err="1" smtClean="0"/>
            <a:t>Longitud</a:t>
          </a:r>
          <a:r>
            <a:rPr lang="en-US" sz="800" kern="1200" dirty="0" smtClean="0"/>
            <a:t> </a:t>
          </a:r>
          <a:r>
            <a:rPr lang="en-US" sz="800" kern="1200" dirty="0" err="1" smtClean="0"/>
            <a:t>contacto</a:t>
          </a:r>
          <a:r>
            <a:rPr lang="en-US" sz="800" kern="1200" dirty="0" smtClean="0"/>
            <a:t> </a:t>
          </a:r>
          <a:r>
            <a:rPr lang="en-US" sz="800" kern="1200" dirty="0" err="1" smtClean="0"/>
            <a:t>arco</a:t>
          </a:r>
          <a:endParaRPr lang="en-US" sz="800" kern="1200" dirty="0"/>
        </a:p>
      </dsp:txBody>
      <dsp:txXfrm>
        <a:off x="4628668" y="2091081"/>
        <a:ext cx="523115" cy="341657"/>
      </dsp:txXfrm>
    </dsp:sp>
    <dsp:sp modelId="{E77162BE-FC9A-4781-8311-1080AC76AA2D}">
      <dsp:nvSpPr>
        <dsp:cNvPr id="0" name=""/>
        <dsp:cNvSpPr/>
      </dsp:nvSpPr>
      <dsp:spPr>
        <a:xfrm>
          <a:off x="4844506" y="2443368"/>
          <a:ext cx="91440" cy="145166"/>
        </a:xfrm>
        <a:custGeom>
          <a:avLst/>
          <a:gdLst/>
          <a:ahLst/>
          <a:cxnLst/>
          <a:rect l="0" t="0" r="0" b="0"/>
          <a:pathLst>
            <a:path>
              <a:moveTo>
                <a:pt x="45720" y="0"/>
              </a:moveTo>
              <a:lnTo>
                <a:pt x="45720" y="1451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6854C0-7488-49CF-9D81-DA610B99AFD9}">
      <dsp:nvSpPr>
        <dsp:cNvPr id="0" name=""/>
        <dsp:cNvSpPr/>
      </dsp:nvSpPr>
      <dsp:spPr>
        <a:xfrm>
          <a:off x="4618039" y="2588534"/>
          <a:ext cx="544373"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err="1" smtClean="0"/>
            <a:t>Mejor</a:t>
          </a:r>
          <a:r>
            <a:rPr lang="en-US" sz="800" kern="1200" dirty="0" smtClean="0"/>
            <a:t> </a:t>
          </a:r>
          <a:r>
            <a:rPr lang="en-US" sz="800" kern="1200" dirty="0" err="1" smtClean="0"/>
            <a:t>aplicación</a:t>
          </a:r>
          <a:endParaRPr lang="en-US" sz="800" kern="1200" dirty="0"/>
        </a:p>
      </dsp:txBody>
      <dsp:txXfrm>
        <a:off x="4628668" y="2599163"/>
        <a:ext cx="523115" cy="341657"/>
      </dsp:txXfrm>
    </dsp:sp>
    <dsp:sp modelId="{D0596EDE-197D-49FC-928D-784C6C07A204}">
      <dsp:nvSpPr>
        <dsp:cNvPr id="0" name=""/>
        <dsp:cNvSpPr/>
      </dsp:nvSpPr>
      <dsp:spPr>
        <a:xfrm>
          <a:off x="5365489" y="1427204"/>
          <a:ext cx="1408222" cy="145166"/>
        </a:xfrm>
        <a:custGeom>
          <a:avLst/>
          <a:gdLst/>
          <a:ahLst/>
          <a:cxnLst/>
          <a:rect l="0" t="0" r="0" b="0"/>
          <a:pathLst>
            <a:path>
              <a:moveTo>
                <a:pt x="0" y="0"/>
              </a:moveTo>
              <a:lnTo>
                <a:pt x="0" y="72583"/>
              </a:lnTo>
              <a:lnTo>
                <a:pt x="1408222" y="72583"/>
              </a:lnTo>
              <a:lnTo>
                <a:pt x="1408222" y="1451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16144D-ED95-4571-9802-63459D8863B1}">
      <dsp:nvSpPr>
        <dsp:cNvPr id="0" name=""/>
        <dsp:cNvSpPr/>
      </dsp:nvSpPr>
      <dsp:spPr>
        <a:xfrm>
          <a:off x="6501524" y="1572370"/>
          <a:ext cx="544373"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a:t>DCM</a:t>
          </a:r>
        </a:p>
      </dsp:txBody>
      <dsp:txXfrm>
        <a:off x="6512153" y="1582999"/>
        <a:ext cx="523115" cy="341657"/>
      </dsp:txXfrm>
    </dsp:sp>
    <dsp:sp modelId="{DCA2A781-724B-4058-8FB5-9AEF59B45E8E}">
      <dsp:nvSpPr>
        <dsp:cNvPr id="0" name=""/>
        <dsp:cNvSpPr/>
      </dsp:nvSpPr>
      <dsp:spPr>
        <a:xfrm>
          <a:off x="5746574" y="1935286"/>
          <a:ext cx="1027137" cy="145166"/>
        </a:xfrm>
        <a:custGeom>
          <a:avLst/>
          <a:gdLst/>
          <a:ahLst/>
          <a:cxnLst/>
          <a:rect l="0" t="0" r="0" b="0"/>
          <a:pathLst>
            <a:path>
              <a:moveTo>
                <a:pt x="1027137" y="0"/>
              </a:moveTo>
              <a:lnTo>
                <a:pt x="1027137" y="72583"/>
              </a:lnTo>
              <a:lnTo>
                <a:pt x="0" y="72583"/>
              </a:lnTo>
              <a:lnTo>
                <a:pt x="0" y="1451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06F2C1-0A47-453C-8962-CA4DA5FC1A3D}">
      <dsp:nvSpPr>
        <dsp:cNvPr id="0" name=""/>
        <dsp:cNvSpPr/>
      </dsp:nvSpPr>
      <dsp:spPr>
        <a:xfrm>
          <a:off x="5325724" y="2080452"/>
          <a:ext cx="841699"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err="1" smtClean="0"/>
            <a:t>Tiempos</a:t>
          </a:r>
          <a:r>
            <a:rPr lang="en-US" sz="800" kern="1200" dirty="0" smtClean="0"/>
            <a:t> </a:t>
          </a:r>
          <a:r>
            <a:rPr lang="en-US" sz="800" kern="1200" dirty="0" err="1" smtClean="0"/>
            <a:t>convencionales</a:t>
          </a:r>
          <a:endParaRPr lang="en-US" sz="800" kern="1200" dirty="0"/>
        </a:p>
      </dsp:txBody>
      <dsp:txXfrm>
        <a:off x="5336353" y="2091081"/>
        <a:ext cx="820441" cy="341657"/>
      </dsp:txXfrm>
    </dsp:sp>
    <dsp:sp modelId="{CF18C069-BFA6-41AB-9EF6-9A6D0D0214A9}">
      <dsp:nvSpPr>
        <dsp:cNvPr id="0" name=""/>
        <dsp:cNvSpPr/>
      </dsp:nvSpPr>
      <dsp:spPr>
        <a:xfrm>
          <a:off x="5700854" y="2443368"/>
          <a:ext cx="91440" cy="145166"/>
        </a:xfrm>
        <a:custGeom>
          <a:avLst/>
          <a:gdLst/>
          <a:ahLst/>
          <a:cxnLst/>
          <a:rect l="0" t="0" r="0" b="0"/>
          <a:pathLst>
            <a:path>
              <a:moveTo>
                <a:pt x="45720" y="0"/>
              </a:moveTo>
              <a:lnTo>
                <a:pt x="45720" y="1451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A58D0B-71BD-4859-857F-0F8F361EAB63}">
      <dsp:nvSpPr>
        <dsp:cNvPr id="0" name=""/>
        <dsp:cNvSpPr/>
      </dsp:nvSpPr>
      <dsp:spPr>
        <a:xfrm>
          <a:off x="5344859" y="2588534"/>
          <a:ext cx="803429"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err="1" smtClean="0"/>
            <a:t>Seguridad</a:t>
          </a:r>
          <a:r>
            <a:rPr lang="en-US" sz="800" kern="1200" dirty="0" smtClean="0"/>
            <a:t> </a:t>
          </a:r>
          <a:r>
            <a:rPr lang="en-US" sz="800" kern="1200" dirty="0" err="1" smtClean="0"/>
            <a:t>mejorada</a:t>
          </a:r>
          <a:endParaRPr lang="en-US" sz="800" kern="1200" dirty="0"/>
        </a:p>
      </dsp:txBody>
      <dsp:txXfrm>
        <a:off x="5355488" y="2599163"/>
        <a:ext cx="782171" cy="341657"/>
      </dsp:txXfrm>
    </dsp:sp>
    <dsp:sp modelId="{C5483D16-E765-4562-BA46-25BE81502900}">
      <dsp:nvSpPr>
        <dsp:cNvPr id="0" name=""/>
        <dsp:cNvSpPr/>
      </dsp:nvSpPr>
      <dsp:spPr>
        <a:xfrm>
          <a:off x="6773711" y="1935286"/>
          <a:ext cx="148662" cy="145166"/>
        </a:xfrm>
        <a:custGeom>
          <a:avLst/>
          <a:gdLst/>
          <a:ahLst/>
          <a:cxnLst/>
          <a:rect l="0" t="0" r="0" b="0"/>
          <a:pathLst>
            <a:path>
              <a:moveTo>
                <a:pt x="0" y="0"/>
              </a:moveTo>
              <a:lnTo>
                <a:pt x="0" y="72583"/>
              </a:lnTo>
              <a:lnTo>
                <a:pt x="148662" y="72583"/>
              </a:lnTo>
              <a:lnTo>
                <a:pt x="148662" y="1451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2A252B-5627-445E-9455-7654611EB31F}">
      <dsp:nvSpPr>
        <dsp:cNvPr id="0" name=""/>
        <dsp:cNvSpPr/>
      </dsp:nvSpPr>
      <dsp:spPr>
        <a:xfrm>
          <a:off x="6330735" y="2080452"/>
          <a:ext cx="1183276"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err="1" smtClean="0"/>
            <a:t>Tiempos</a:t>
          </a:r>
          <a:r>
            <a:rPr lang="en-US" sz="800" kern="1200" dirty="0" smtClean="0"/>
            <a:t> - </a:t>
          </a:r>
          <a:r>
            <a:rPr lang="en-US" sz="800" kern="1200" dirty="0" err="1" smtClean="0"/>
            <a:t>generadores</a:t>
          </a:r>
          <a:r>
            <a:rPr lang="en-US" sz="800" kern="1200" dirty="0" smtClean="0"/>
            <a:t> y </a:t>
          </a:r>
          <a:r>
            <a:rPr lang="en-US" sz="800" kern="1200" dirty="0" err="1" smtClean="0"/>
            <a:t>transformadores</a:t>
          </a:r>
          <a:r>
            <a:rPr lang="en-US" sz="800" kern="1200" dirty="0" smtClean="0"/>
            <a:t> </a:t>
          </a:r>
          <a:r>
            <a:rPr lang="en-US" sz="800" kern="1200" dirty="0" err="1" smtClean="0"/>
            <a:t>conectados</a:t>
          </a:r>
          <a:endParaRPr lang="en-US" sz="800" kern="1200" dirty="0"/>
        </a:p>
      </dsp:txBody>
      <dsp:txXfrm>
        <a:off x="6341364" y="2091081"/>
        <a:ext cx="1162018" cy="341657"/>
      </dsp:txXfrm>
    </dsp:sp>
    <dsp:sp modelId="{C646DD7F-D961-4D31-8EF8-CBC35D9461D3}">
      <dsp:nvSpPr>
        <dsp:cNvPr id="0" name=""/>
        <dsp:cNvSpPr/>
      </dsp:nvSpPr>
      <dsp:spPr>
        <a:xfrm>
          <a:off x="6876654" y="2443368"/>
          <a:ext cx="91440" cy="145166"/>
        </a:xfrm>
        <a:custGeom>
          <a:avLst/>
          <a:gdLst/>
          <a:ahLst/>
          <a:cxnLst/>
          <a:rect l="0" t="0" r="0" b="0"/>
          <a:pathLst>
            <a:path>
              <a:moveTo>
                <a:pt x="45720" y="0"/>
              </a:moveTo>
              <a:lnTo>
                <a:pt x="45720" y="1451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C53C6C-4A79-46B4-A090-5D753CCE94C7}">
      <dsp:nvSpPr>
        <dsp:cNvPr id="0" name=""/>
        <dsp:cNvSpPr/>
      </dsp:nvSpPr>
      <dsp:spPr>
        <a:xfrm>
          <a:off x="6490220" y="2588534"/>
          <a:ext cx="864306"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No </a:t>
          </a:r>
          <a:r>
            <a:rPr lang="en-US" sz="800" kern="1200" dirty="0" err="1" smtClean="0"/>
            <a:t>necesitan</a:t>
          </a:r>
          <a:r>
            <a:rPr lang="en-US" sz="800" kern="1200" dirty="0" smtClean="0"/>
            <a:t> </a:t>
          </a:r>
          <a:r>
            <a:rPr lang="en-US" sz="800" kern="1200" dirty="0" err="1" smtClean="0"/>
            <a:t>ser</a:t>
          </a:r>
          <a:r>
            <a:rPr lang="en-US" sz="800" kern="1200" dirty="0" smtClean="0"/>
            <a:t> </a:t>
          </a:r>
          <a:r>
            <a:rPr lang="en-US" sz="800" kern="1200" dirty="0" err="1" smtClean="0"/>
            <a:t>desconectados</a:t>
          </a:r>
          <a:endParaRPr lang="en-US" sz="800" kern="1200" dirty="0"/>
        </a:p>
      </dsp:txBody>
      <dsp:txXfrm>
        <a:off x="6500849" y="2599163"/>
        <a:ext cx="843048" cy="341657"/>
      </dsp:txXfrm>
    </dsp:sp>
    <dsp:sp modelId="{4F7024B1-FC10-4E33-91AA-C525B404EA43}">
      <dsp:nvSpPr>
        <dsp:cNvPr id="0" name=""/>
        <dsp:cNvSpPr/>
      </dsp:nvSpPr>
      <dsp:spPr>
        <a:xfrm>
          <a:off x="6773711" y="1935286"/>
          <a:ext cx="1175800" cy="145166"/>
        </a:xfrm>
        <a:custGeom>
          <a:avLst/>
          <a:gdLst/>
          <a:ahLst/>
          <a:cxnLst/>
          <a:rect l="0" t="0" r="0" b="0"/>
          <a:pathLst>
            <a:path>
              <a:moveTo>
                <a:pt x="0" y="0"/>
              </a:moveTo>
              <a:lnTo>
                <a:pt x="0" y="72583"/>
              </a:lnTo>
              <a:lnTo>
                <a:pt x="1175800" y="72583"/>
              </a:lnTo>
              <a:lnTo>
                <a:pt x="1175800" y="1451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85BF59-9D2D-4BB5-9672-04D7A47844D9}">
      <dsp:nvSpPr>
        <dsp:cNvPr id="0" name=""/>
        <dsp:cNvSpPr/>
      </dsp:nvSpPr>
      <dsp:spPr>
        <a:xfrm>
          <a:off x="7677324" y="2080452"/>
          <a:ext cx="544373"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err="1" smtClean="0"/>
            <a:t>Tiempos</a:t>
          </a:r>
          <a:r>
            <a:rPr lang="en-US" sz="800" kern="1200" dirty="0" smtClean="0"/>
            <a:t> GIS</a:t>
          </a:r>
          <a:endParaRPr lang="en-US" sz="800" kern="1200" dirty="0"/>
        </a:p>
      </dsp:txBody>
      <dsp:txXfrm>
        <a:off x="7687953" y="2091081"/>
        <a:ext cx="523115" cy="341657"/>
      </dsp:txXfrm>
    </dsp:sp>
    <dsp:sp modelId="{9F844683-284E-42E5-B48D-CC1B90409640}">
      <dsp:nvSpPr>
        <dsp:cNvPr id="0" name=""/>
        <dsp:cNvSpPr/>
      </dsp:nvSpPr>
      <dsp:spPr>
        <a:xfrm>
          <a:off x="7903791" y="2443368"/>
          <a:ext cx="91440" cy="145166"/>
        </a:xfrm>
        <a:custGeom>
          <a:avLst/>
          <a:gdLst/>
          <a:ahLst/>
          <a:cxnLst/>
          <a:rect l="0" t="0" r="0" b="0"/>
          <a:pathLst>
            <a:path>
              <a:moveTo>
                <a:pt x="45720" y="0"/>
              </a:moveTo>
              <a:lnTo>
                <a:pt x="45720" y="14516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D792B7-2621-4AA0-A02D-44342B8CA466}">
      <dsp:nvSpPr>
        <dsp:cNvPr id="0" name=""/>
        <dsp:cNvSpPr/>
      </dsp:nvSpPr>
      <dsp:spPr>
        <a:xfrm>
          <a:off x="7543213" y="2588534"/>
          <a:ext cx="812596" cy="3629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err="1" smtClean="0"/>
            <a:t>Muy</a:t>
          </a:r>
          <a:r>
            <a:rPr lang="en-US" sz="800" kern="1200" dirty="0" smtClean="0"/>
            <a:t> </a:t>
          </a:r>
          <a:r>
            <a:rPr lang="en-US" sz="800" kern="1200" dirty="0" err="1" smtClean="0"/>
            <a:t>eficiente</a:t>
          </a:r>
          <a:endParaRPr lang="en-US" sz="800" kern="1200" dirty="0"/>
        </a:p>
      </dsp:txBody>
      <dsp:txXfrm>
        <a:off x="7553842" y="2599163"/>
        <a:ext cx="791338" cy="34165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494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idx="2"/>
          </p:nvPr>
        </p:nvSpPr>
        <p:spPr bwMode="auto">
          <a:xfrm>
            <a:off x="101600" y="752475"/>
            <a:ext cx="6592888" cy="3709988"/>
          </a:xfrm>
          <a:prstGeom prst="rect">
            <a:avLst/>
          </a:prstGeom>
          <a:noFill/>
          <a:ln w="12700">
            <a:solidFill>
              <a:schemeClr val="tx1"/>
            </a:solidFill>
            <a:miter lim="800000"/>
            <a:headEnd/>
            <a:tailEnd/>
          </a:ln>
          <a:effectLst/>
        </p:spPr>
      </p:sp>
      <p:sp>
        <p:nvSpPr>
          <p:cNvPr id="2051" name="Rectangle 3"/>
          <p:cNvSpPr>
            <a:spLocks noGrp="1" noChangeArrowheads="1"/>
          </p:cNvSpPr>
          <p:nvPr>
            <p:ph type="body" sz="quarter" idx="3"/>
          </p:nvPr>
        </p:nvSpPr>
        <p:spPr bwMode="auto">
          <a:xfrm>
            <a:off x="903288" y="4719638"/>
            <a:ext cx="4986337"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14" tIns="44610" rIns="90814" bIns="44610" numCol="1" anchor="t" anchorCtr="0" compatLnSpc="1">
            <a:prstTxWarp prst="textNoShape">
              <a:avLst/>
            </a:prstTxWarp>
          </a:bodyPr>
          <a:lstStyle/>
          <a:p>
            <a:pPr lvl="0"/>
            <a:r>
              <a:rPr lang="en-GB" noProof="0"/>
              <a:t>Click to edit Master notes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2175908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6</a:t>
            </a:fld>
            <a:endParaRPr lang="es-MX"/>
          </a:p>
        </p:txBody>
      </p:sp>
    </p:spTree>
    <p:extLst>
      <p:ext uri="{BB962C8B-B14F-4D97-AF65-F5344CB8AC3E}">
        <p14:creationId xmlns:p14="http://schemas.microsoft.com/office/powerpoint/2010/main" val="1755431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sv-SE" dirty="0"/>
              <a:t>In </a:t>
            </a:r>
            <a:r>
              <a:rPr lang="sv-SE" dirty="0" err="1"/>
              <a:t>some</a:t>
            </a:r>
            <a:r>
              <a:rPr lang="sv-SE" baseline="0" dirty="0"/>
              <a:t> </a:t>
            </a:r>
            <a:r>
              <a:rPr lang="sv-SE" baseline="0" dirty="0" err="1"/>
              <a:t>countries</a:t>
            </a:r>
            <a:r>
              <a:rPr lang="sv-SE" baseline="0" dirty="0"/>
              <a:t> </a:t>
            </a:r>
            <a:r>
              <a:rPr lang="en-US" sz="1200" kern="0" dirty="0" err="1">
                <a:solidFill>
                  <a:schemeClr val="tx2"/>
                </a:solidFill>
                <a:latin typeface="Times New Roman" pitchFamily="18" charset="0"/>
                <a:ea typeface="+mn-ea"/>
                <a:cs typeface="+mn-cs"/>
              </a:rPr>
              <a:t>earthing</a:t>
            </a:r>
            <a:r>
              <a:rPr lang="en-US" sz="1200" kern="0" dirty="0">
                <a:solidFill>
                  <a:schemeClr val="tx2"/>
                </a:solidFill>
                <a:latin typeface="Times New Roman" pitchFamily="18" charset="0"/>
                <a:ea typeface="+mn-ea"/>
                <a:cs typeface="+mn-cs"/>
              </a:rPr>
              <a:t> have to be removed by an authorized person</a:t>
            </a:r>
            <a:endParaRPr kumimoji="0" lang="en-US" sz="1200" b="0" i="0" u="none" strike="noStrike" kern="0" cap="none" spc="0" normalizeH="0" baseline="0" noProof="0" dirty="0">
              <a:ln>
                <a:noFill/>
              </a:ln>
              <a:solidFill>
                <a:schemeClr val="tx2"/>
              </a:solidFill>
              <a:effectLst/>
              <a:uLnTx/>
              <a:uFillTx/>
              <a:latin typeface="Times New Roman" pitchFamily="18" charset="0"/>
              <a:ea typeface="+mn-ea"/>
              <a:cs typeface="+mn-cs"/>
            </a:endParaRPr>
          </a:p>
          <a:p>
            <a:endParaRPr lang="sv-SE" dirty="0"/>
          </a:p>
        </p:txBody>
      </p:sp>
    </p:spTree>
    <p:extLst>
      <p:ext uri="{BB962C8B-B14F-4D97-AF65-F5344CB8AC3E}">
        <p14:creationId xmlns:p14="http://schemas.microsoft.com/office/powerpoint/2010/main" val="2849611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12</a:t>
            </a:fld>
            <a:endParaRPr lang="es-MX"/>
          </a:p>
        </p:txBody>
      </p:sp>
    </p:spTree>
    <p:extLst>
      <p:ext uri="{BB962C8B-B14F-4D97-AF65-F5344CB8AC3E}">
        <p14:creationId xmlns:p14="http://schemas.microsoft.com/office/powerpoint/2010/main" val="1016866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23</a:t>
            </a:fld>
            <a:endParaRPr lang="es-MX"/>
          </a:p>
        </p:txBody>
      </p:sp>
    </p:spTree>
    <p:extLst>
      <p:ext uri="{BB962C8B-B14F-4D97-AF65-F5344CB8AC3E}">
        <p14:creationId xmlns:p14="http://schemas.microsoft.com/office/powerpoint/2010/main" val="3192231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3701250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The </a:t>
            </a:r>
            <a:r>
              <a:rPr lang="sv-SE" dirty="0" err="1"/>
              <a:t>mentioned</a:t>
            </a:r>
            <a:r>
              <a:rPr lang="sv-SE" dirty="0"/>
              <a:t> </a:t>
            </a:r>
            <a:r>
              <a:rPr lang="sv-SE" dirty="0" err="1"/>
              <a:t>threshold</a:t>
            </a:r>
            <a:r>
              <a:rPr lang="sv-SE" baseline="0" dirty="0"/>
              <a:t> </a:t>
            </a:r>
            <a:r>
              <a:rPr lang="sv-SE" baseline="0" dirty="0" err="1"/>
              <a:t>level</a:t>
            </a:r>
            <a:r>
              <a:rPr lang="sv-SE" baseline="0" dirty="0"/>
              <a:t> in </a:t>
            </a:r>
            <a:r>
              <a:rPr lang="sv-SE" baseline="0" dirty="0" err="1"/>
              <a:t>this</a:t>
            </a:r>
            <a:r>
              <a:rPr lang="sv-SE" baseline="0" dirty="0"/>
              <a:t> </a:t>
            </a:r>
            <a:r>
              <a:rPr lang="sv-SE" baseline="0" dirty="0" err="1"/>
              <a:t>slide</a:t>
            </a:r>
            <a:r>
              <a:rPr lang="sv-SE" baseline="0" dirty="0"/>
              <a:t> is </a:t>
            </a:r>
            <a:r>
              <a:rPr lang="sv-SE" baseline="0" dirty="0" err="1"/>
              <a:t>what</a:t>
            </a:r>
            <a:r>
              <a:rPr lang="sv-SE" baseline="0" dirty="0"/>
              <a:t> </a:t>
            </a:r>
            <a:r>
              <a:rPr lang="sv-SE" baseline="0" dirty="0" err="1"/>
              <a:t>Omicron</a:t>
            </a:r>
            <a:r>
              <a:rPr lang="sv-SE" baseline="0" dirty="0"/>
              <a:t> </a:t>
            </a:r>
            <a:r>
              <a:rPr lang="sv-SE" baseline="0" dirty="0" err="1"/>
              <a:t>Cibano</a:t>
            </a:r>
            <a:r>
              <a:rPr lang="sv-SE" baseline="0" dirty="0"/>
              <a:t> </a:t>
            </a:r>
            <a:r>
              <a:rPr lang="sv-SE" baseline="0" dirty="0" err="1"/>
              <a:t>use</a:t>
            </a:r>
            <a:r>
              <a:rPr lang="sv-SE" baseline="0" dirty="0"/>
              <a:t>.</a:t>
            </a:r>
          </a:p>
        </p:txBody>
      </p:sp>
    </p:spTree>
    <p:extLst>
      <p:ext uri="{BB962C8B-B14F-4D97-AF65-F5344CB8AC3E}">
        <p14:creationId xmlns:p14="http://schemas.microsoft.com/office/powerpoint/2010/main" val="3318329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The </a:t>
            </a:r>
            <a:r>
              <a:rPr lang="sv-SE" dirty="0" err="1"/>
              <a:t>mentioned</a:t>
            </a:r>
            <a:r>
              <a:rPr lang="sv-SE" dirty="0"/>
              <a:t> </a:t>
            </a:r>
            <a:r>
              <a:rPr lang="sv-SE" dirty="0" err="1"/>
              <a:t>threshold</a:t>
            </a:r>
            <a:r>
              <a:rPr lang="sv-SE" baseline="0" dirty="0"/>
              <a:t> </a:t>
            </a:r>
            <a:r>
              <a:rPr lang="sv-SE" baseline="0" dirty="0" err="1"/>
              <a:t>level</a:t>
            </a:r>
            <a:r>
              <a:rPr lang="sv-SE" baseline="0" dirty="0"/>
              <a:t> in </a:t>
            </a:r>
            <a:r>
              <a:rPr lang="sv-SE" baseline="0" dirty="0" err="1"/>
              <a:t>this</a:t>
            </a:r>
            <a:r>
              <a:rPr lang="sv-SE" baseline="0" dirty="0"/>
              <a:t> </a:t>
            </a:r>
            <a:r>
              <a:rPr lang="sv-SE" baseline="0" dirty="0" err="1"/>
              <a:t>slide</a:t>
            </a:r>
            <a:r>
              <a:rPr lang="sv-SE" baseline="0" dirty="0"/>
              <a:t> is </a:t>
            </a:r>
            <a:r>
              <a:rPr lang="sv-SE" baseline="0" dirty="0" err="1"/>
              <a:t>what</a:t>
            </a:r>
            <a:r>
              <a:rPr lang="sv-SE" baseline="0" dirty="0"/>
              <a:t> </a:t>
            </a:r>
            <a:r>
              <a:rPr lang="sv-SE" baseline="0" dirty="0" err="1"/>
              <a:t>Omicron</a:t>
            </a:r>
            <a:r>
              <a:rPr lang="sv-SE" baseline="0" dirty="0"/>
              <a:t> </a:t>
            </a:r>
            <a:r>
              <a:rPr lang="sv-SE" baseline="0" dirty="0" err="1"/>
              <a:t>Cibano</a:t>
            </a:r>
            <a:r>
              <a:rPr lang="sv-SE" baseline="0" dirty="0"/>
              <a:t> </a:t>
            </a:r>
            <a:r>
              <a:rPr lang="sv-SE" baseline="0" dirty="0" err="1"/>
              <a:t>use</a:t>
            </a:r>
            <a:r>
              <a:rPr lang="sv-SE" baseline="0" dirty="0"/>
              <a:t>.</a:t>
            </a:r>
          </a:p>
        </p:txBody>
      </p:sp>
    </p:spTree>
    <p:extLst>
      <p:ext uri="{BB962C8B-B14F-4D97-AF65-F5344CB8AC3E}">
        <p14:creationId xmlns:p14="http://schemas.microsoft.com/office/powerpoint/2010/main" val="2222482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Induced current might interferes with resistance calculation and timing evaluation</a:t>
            </a:r>
          </a:p>
          <a:p>
            <a:pPr lvl="1"/>
            <a:r>
              <a:rPr lang="en-US" sz="1600" dirty="0"/>
              <a:t>Contributes to test current during half period and reduces test current during the other half of period, i.e. contact voltage drop changes over time</a:t>
            </a:r>
          </a:p>
          <a:p>
            <a:pPr lvl="1"/>
            <a:r>
              <a:rPr lang="en-US" sz="1600" dirty="0"/>
              <a:t>Unknown value unless measured with clamp on CT</a:t>
            </a:r>
          </a:p>
          <a:p>
            <a:pPr lvl="1"/>
            <a:r>
              <a:rPr lang="en-US" sz="1600" dirty="0"/>
              <a:t>Can reach up to a considerable portion of test current</a:t>
            </a:r>
          </a:p>
          <a:p>
            <a:pPr lvl="1"/>
            <a:r>
              <a:rPr lang="en-US" sz="1600" dirty="0"/>
              <a:t>Cannot easily be filtered out by low pass filter due to the delay such filter would imply. The evaluation is time critical.</a:t>
            </a:r>
          </a:p>
          <a:p>
            <a:endParaRPr lang="sv-SE" dirty="0"/>
          </a:p>
        </p:txBody>
      </p:sp>
    </p:spTree>
    <p:extLst>
      <p:ext uri="{BB962C8B-B14F-4D97-AF65-F5344CB8AC3E}">
        <p14:creationId xmlns:p14="http://schemas.microsoft.com/office/powerpoint/2010/main" val="1420126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38</a:t>
            </a:fld>
            <a:endParaRPr lang="es-MX"/>
          </a:p>
        </p:txBody>
      </p:sp>
    </p:spTree>
    <p:extLst>
      <p:ext uri="{BB962C8B-B14F-4D97-AF65-F5344CB8AC3E}">
        <p14:creationId xmlns:p14="http://schemas.microsoft.com/office/powerpoint/2010/main" val="3369925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15913" marR="0" lvl="0" indent="-315913" algn="l" defTabSz="739775" rtl="0" eaLnBrk="0" fontAlgn="base" latinLnBrk="0" hangingPunct="0">
              <a:lnSpc>
                <a:spcPct val="90000"/>
              </a:lnSpc>
              <a:spcBef>
                <a:spcPct val="20000"/>
              </a:spcBef>
              <a:spcAft>
                <a:spcPct val="0"/>
              </a:spcAft>
              <a:buClr>
                <a:srgbClr val="FF0000"/>
              </a:buClr>
              <a:buSzPct val="100000"/>
              <a:buFont typeface="Wingdings" pitchFamily="2" charset="2"/>
              <a:buChar char="n"/>
              <a:tabLst/>
              <a:defRPr/>
            </a:pPr>
            <a:r>
              <a:rPr kumimoji="0" lang="en-US" sz="1200" b="0" i="0" u="none" strike="noStrike" kern="0" cap="none" spc="0" normalizeH="0" baseline="0" noProof="0" dirty="0">
                <a:ln>
                  <a:noFill/>
                </a:ln>
                <a:solidFill>
                  <a:schemeClr val="tx2"/>
                </a:solidFill>
                <a:effectLst/>
                <a:uLnTx/>
                <a:uFillTx/>
                <a:latin typeface="Times New Roman" pitchFamily="18" charset="0"/>
                <a:ea typeface="+mn-ea"/>
                <a:cs typeface="+mn-cs"/>
              </a:rPr>
              <a:t>In a parallel resonant circuit the current minimum occurs when the circuit resonates</a:t>
            </a:r>
          </a:p>
          <a:p>
            <a:pPr marL="315913" marR="0" lvl="0" indent="-315913" algn="l" defTabSz="739775" rtl="0" eaLnBrk="0" fontAlgn="base" latinLnBrk="0" hangingPunct="0">
              <a:lnSpc>
                <a:spcPct val="90000"/>
              </a:lnSpc>
              <a:spcBef>
                <a:spcPct val="20000"/>
              </a:spcBef>
              <a:spcAft>
                <a:spcPct val="0"/>
              </a:spcAft>
              <a:buClr>
                <a:srgbClr val="FF0000"/>
              </a:buClr>
              <a:buSzPct val="100000"/>
              <a:buFont typeface="Wingdings" pitchFamily="2" charset="2"/>
              <a:buChar char="n"/>
              <a:tabLst/>
              <a:defRPr/>
            </a:pPr>
            <a:r>
              <a:rPr kumimoji="0" lang="en-US" sz="1200" b="0" i="0" u="none" strike="noStrike" kern="0" cap="none" spc="0" normalizeH="0" baseline="0" noProof="0" dirty="0">
                <a:ln>
                  <a:noFill/>
                </a:ln>
                <a:solidFill>
                  <a:schemeClr val="tx2"/>
                </a:solidFill>
                <a:effectLst/>
                <a:uLnTx/>
                <a:uFillTx/>
                <a:latin typeface="Times New Roman" pitchFamily="18" charset="0"/>
                <a:ea typeface="+mn-ea"/>
                <a:cs typeface="+mn-cs"/>
              </a:rPr>
              <a:t>Frequency is locked at the value of resonance. (when TUNE button is pressed).</a:t>
            </a:r>
          </a:p>
          <a:p>
            <a:pPr marL="315913" marR="0" lvl="0" indent="-315913" algn="l" defTabSz="739775" rtl="0" eaLnBrk="0" fontAlgn="base" latinLnBrk="0" hangingPunct="0">
              <a:lnSpc>
                <a:spcPct val="90000"/>
              </a:lnSpc>
              <a:spcBef>
                <a:spcPct val="20000"/>
              </a:spcBef>
              <a:spcAft>
                <a:spcPct val="0"/>
              </a:spcAft>
              <a:buClr>
                <a:srgbClr val="FF0000"/>
              </a:buClr>
              <a:buSzPct val="100000"/>
              <a:buFont typeface="Wingdings" pitchFamily="2" charset="2"/>
              <a:buChar char="n"/>
              <a:tabLst/>
              <a:defRPr/>
            </a:pPr>
            <a:r>
              <a:rPr lang="en-US" sz="1200" dirty="0"/>
              <a:t>Resonance is obtained when the inductive reactance (X</a:t>
            </a:r>
            <a:r>
              <a:rPr lang="en-US" sz="1200" baseline="-20000" dirty="0"/>
              <a:t>L</a:t>
            </a:r>
            <a:r>
              <a:rPr lang="en-US" sz="1200" dirty="0"/>
              <a:t>) and the capacitive reactance (X</a:t>
            </a:r>
            <a:r>
              <a:rPr lang="en-US" sz="1200" baseline="-20000" dirty="0"/>
              <a:t>C</a:t>
            </a:r>
            <a:r>
              <a:rPr lang="en-US" sz="1200" dirty="0"/>
              <a:t>) are equal, which occurs at the frequency:</a:t>
            </a:r>
          </a:p>
          <a:p>
            <a:pPr marL="315913" marR="0" lvl="0" indent="-315913" algn="l" defTabSz="739775" rtl="0" eaLnBrk="0" fontAlgn="base" latinLnBrk="0" hangingPunct="0">
              <a:lnSpc>
                <a:spcPct val="90000"/>
              </a:lnSpc>
              <a:spcBef>
                <a:spcPct val="20000"/>
              </a:spcBef>
              <a:spcAft>
                <a:spcPct val="0"/>
              </a:spcAft>
              <a:buClr>
                <a:srgbClr val="FF0000"/>
              </a:buClr>
              <a:buSzPct val="100000"/>
              <a:tabLst/>
              <a:defRPr/>
            </a:pPr>
            <a:r>
              <a:rPr lang="en-US" b="1" baseline="-12000" dirty="0"/>
              <a:t>	f =</a:t>
            </a:r>
            <a:r>
              <a:rPr lang="en-US" b="1" dirty="0"/>
              <a:t>     </a:t>
            </a:r>
            <a:r>
              <a:rPr lang="en-US" b="1" baseline="20000" dirty="0"/>
              <a:t>1</a:t>
            </a:r>
            <a:endParaRPr lang="en-US" b="1" baseline="66000" dirty="0"/>
          </a:p>
          <a:p>
            <a:pPr marL="315913" lvl="0" indent="-315913" algn="l" defTabSz="739775">
              <a:lnSpc>
                <a:spcPct val="90000"/>
              </a:lnSpc>
              <a:spcBef>
                <a:spcPct val="20000"/>
              </a:spcBef>
              <a:buClr>
                <a:srgbClr val="FF0000"/>
              </a:buClr>
              <a:buSzPct val="100000"/>
            </a:pPr>
            <a:r>
              <a:rPr lang="en-US" b="1" baseline="66000" dirty="0"/>
              <a:t>      	2π√LC</a:t>
            </a:r>
            <a:endParaRPr kumimoji="0" lang="en-US" sz="1000" b="0" i="0" u="none" strike="noStrike" kern="0" cap="none" spc="0" normalizeH="0" baseline="0" noProof="0" dirty="0">
              <a:ln>
                <a:noFill/>
              </a:ln>
              <a:solidFill>
                <a:schemeClr val="tx2"/>
              </a:solidFill>
              <a:effectLst/>
              <a:uLnTx/>
              <a:uFillTx/>
              <a:latin typeface="Times New Roman" pitchFamily="18" charset="0"/>
              <a:ea typeface="+mn-ea"/>
              <a:cs typeface="+mn-cs"/>
            </a:endParaRPr>
          </a:p>
          <a:p>
            <a:pPr marL="315913" marR="0" lvl="0" indent="-315913" algn="l" defTabSz="739775" rtl="0" eaLnBrk="0" fontAlgn="base" latinLnBrk="0" hangingPunct="0">
              <a:lnSpc>
                <a:spcPct val="90000"/>
              </a:lnSpc>
              <a:spcBef>
                <a:spcPct val="20000"/>
              </a:spcBef>
              <a:spcAft>
                <a:spcPct val="0"/>
              </a:spcAft>
              <a:buClr>
                <a:srgbClr val="FF0000"/>
              </a:buClr>
              <a:buSzPct val="100000"/>
              <a:buFont typeface="Wingdings" pitchFamily="2" charset="2"/>
              <a:buChar char="n"/>
              <a:tabLst/>
              <a:defRPr/>
            </a:pPr>
            <a:r>
              <a:rPr kumimoji="0" lang="en-US" sz="1200" b="0" i="0" u="none" strike="noStrike" kern="0" cap="none" spc="0" normalizeH="0" baseline="0" dirty="0">
                <a:ln>
                  <a:noFill/>
                </a:ln>
                <a:solidFill>
                  <a:schemeClr val="tx2"/>
                </a:solidFill>
                <a:effectLst/>
                <a:uLnTx/>
                <a:uFillTx/>
                <a:latin typeface="Times New Roman" pitchFamily="18" charset="0"/>
                <a:ea typeface="+mn-ea"/>
                <a:cs typeface="+mn-cs"/>
              </a:rPr>
              <a:t>Once the CB opens the conditions for the resonant circuit changes: </a:t>
            </a:r>
          </a:p>
          <a:p>
            <a:pPr marL="315913" marR="0" lvl="0" indent="-315913" algn="l" defTabSz="739775" rtl="0" eaLnBrk="0" fontAlgn="base" latinLnBrk="0" hangingPunct="0">
              <a:lnSpc>
                <a:spcPct val="90000"/>
              </a:lnSpc>
              <a:spcBef>
                <a:spcPct val="20000"/>
              </a:spcBef>
              <a:spcAft>
                <a:spcPct val="0"/>
              </a:spcAft>
              <a:buClr>
                <a:srgbClr val="FF0000"/>
              </a:buClr>
              <a:buSzPct val="100000"/>
              <a:buFont typeface="Wingdings" pitchFamily="2" charset="2"/>
              <a:buChar char="n"/>
              <a:tabLst/>
              <a:defRPr/>
            </a:pPr>
            <a:r>
              <a:rPr kumimoji="0" lang="en-US" sz="1200" b="0" i="0" u="none" strike="noStrike" kern="0" cap="none" spc="0" normalizeH="0" baseline="0" dirty="0">
                <a:ln>
                  <a:noFill/>
                </a:ln>
                <a:solidFill>
                  <a:schemeClr val="tx2"/>
                </a:solidFill>
                <a:effectLst/>
                <a:uLnTx/>
                <a:uFillTx/>
                <a:latin typeface="Times New Roman" pitchFamily="18" charset="0"/>
                <a:ea typeface="+mn-ea"/>
                <a:cs typeface="+mn-cs"/>
              </a:rPr>
              <a:t>A serial capacitance is added (CB).</a:t>
            </a:r>
          </a:p>
          <a:p>
            <a:pPr marL="315913" marR="0" lvl="0" indent="-315913" algn="l" defTabSz="739775" rtl="0" eaLnBrk="0" fontAlgn="base" latinLnBrk="0" hangingPunct="0">
              <a:lnSpc>
                <a:spcPct val="90000"/>
              </a:lnSpc>
              <a:spcBef>
                <a:spcPct val="20000"/>
              </a:spcBef>
              <a:spcAft>
                <a:spcPct val="0"/>
              </a:spcAft>
              <a:buClr>
                <a:srgbClr val="FF0000"/>
              </a:buClr>
              <a:buSzPct val="100000"/>
              <a:buFont typeface="Wingdings" pitchFamily="2" charset="2"/>
              <a:buChar char="n"/>
              <a:tabLst/>
              <a:defRPr/>
            </a:pPr>
            <a:r>
              <a:rPr kumimoji="0" lang="en-US" sz="1200" b="0" i="0" u="none" strike="noStrike" kern="0" cap="none" spc="0" normalizeH="0" baseline="0" dirty="0">
                <a:ln>
                  <a:noFill/>
                </a:ln>
                <a:solidFill>
                  <a:schemeClr val="tx2"/>
                </a:solidFill>
                <a:effectLst/>
                <a:uLnTx/>
                <a:uFillTx/>
                <a:latin typeface="Times New Roman" pitchFamily="18" charset="0"/>
                <a:ea typeface="+mn-ea"/>
                <a:cs typeface="+mn-cs"/>
              </a:rPr>
              <a:t>Thus, the current through the circuit increases.</a:t>
            </a:r>
          </a:p>
          <a:p>
            <a:pPr marL="315913" marR="0" lvl="0" indent="-315913" algn="l" defTabSz="739775" rtl="0" eaLnBrk="0" fontAlgn="base" latinLnBrk="0" hangingPunct="0">
              <a:lnSpc>
                <a:spcPct val="90000"/>
              </a:lnSpc>
              <a:spcBef>
                <a:spcPct val="20000"/>
              </a:spcBef>
              <a:spcAft>
                <a:spcPct val="0"/>
              </a:spcAft>
              <a:buClr>
                <a:srgbClr val="FF0000"/>
              </a:buClr>
              <a:buSzPct val="100000"/>
              <a:buFont typeface="Wingdings" pitchFamily="2" charset="2"/>
              <a:buChar char="n"/>
              <a:tabLst/>
              <a:defRPr/>
            </a:pPr>
            <a:r>
              <a:rPr kumimoji="0" lang="en-US" sz="1200" b="0" i="0" u="none" strike="noStrike" kern="0" cap="none" spc="0" normalizeH="0" baseline="0" dirty="0">
                <a:ln>
                  <a:noFill/>
                </a:ln>
                <a:solidFill>
                  <a:schemeClr val="tx2"/>
                </a:solidFill>
                <a:effectLst/>
                <a:uLnTx/>
                <a:uFillTx/>
                <a:latin typeface="Times New Roman" pitchFamily="18" charset="0"/>
                <a:ea typeface="+mn-ea"/>
                <a:cs typeface="+mn-cs"/>
              </a:rPr>
              <a:t>This is used to detect the difference between closed and open CB.</a:t>
            </a:r>
          </a:p>
          <a:p>
            <a:endParaRPr lang="sv-SE" dirty="0"/>
          </a:p>
        </p:txBody>
      </p:sp>
    </p:spTree>
    <p:extLst>
      <p:ext uri="{BB962C8B-B14F-4D97-AF65-F5344CB8AC3E}">
        <p14:creationId xmlns:p14="http://schemas.microsoft.com/office/powerpoint/2010/main" val="4226626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Elcon</a:t>
            </a:r>
            <a:r>
              <a:rPr lang="en-US" dirty="0"/>
              <a:t>:</a:t>
            </a:r>
            <a:r>
              <a:rPr lang="en-US" baseline="0" dirty="0"/>
              <a:t> DCM = Dynamic Contact Resistance Measurement</a:t>
            </a:r>
            <a:endParaRPr lang="en-US" dirty="0"/>
          </a:p>
        </p:txBody>
      </p:sp>
    </p:spTree>
    <p:extLst>
      <p:ext uri="{BB962C8B-B14F-4D97-AF65-F5344CB8AC3E}">
        <p14:creationId xmlns:p14="http://schemas.microsoft.com/office/powerpoint/2010/main" val="3879873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4571" y="-1881"/>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p:nvPr>
        </p:nvSpPr>
        <p:spPr>
          <a:xfrm>
            <a:off x="3493008" y="1712714"/>
            <a:ext cx="5257964" cy="601996"/>
          </a:xfrm>
        </p:spPr>
        <p:txBody>
          <a:bodyPr/>
          <a:lstStyle>
            <a:lvl1pPr algn="r">
              <a:defRPr sz="2800" b="1" i="0">
                <a:latin typeface="Arial"/>
                <a:cs typeface="Arial"/>
              </a:defRPr>
            </a:lvl1pPr>
          </a:lstStyle>
          <a:p>
            <a:pPr lvl="0"/>
            <a:r>
              <a:rPr lang="en-US" noProof="0"/>
              <a:t>Click to edit Master title style</a:t>
            </a:r>
            <a:endParaRPr lang="en-US" noProof="0" dirty="0"/>
          </a:p>
        </p:txBody>
      </p:sp>
      <p:sp>
        <p:nvSpPr>
          <p:cNvPr id="67587" name="Rectangle 3"/>
          <p:cNvSpPr>
            <a:spLocks noGrp="1" noChangeArrowheads="1"/>
          </p:cNvSpPr>
          <p:nvPr>
            <p:ph type="subTitle" idx="1"/>
          </p:nvPr>
        </p:nvSpPr>
        <p:spPr>
          <a:xfrm>
            <a:off x="4010162" y="2365606"/>
            <a:ext cx="4740810" cy="1107824"/>
          </a:xfrm>
        </p:spPr>
        <p:txBody>
          <a:bodyPr/>
          <a:lstStyle>
            <a:lvl1pPr marL="0" indent="0" algn="r">
              <a:buFont typeface="Wingdings" pitchFamily="2" charset="2"/>
              <a:buNone/>
              <a:defRPr/>
            </a:lvl1pPr>
          </a:lstStyle>
          <a:p>
            <a:pPr lvl="0"/>
            <a:r>
              <a:rPr lang="en-US" noProof="0"/>
              <a:t>Click to edit Master subtitle style</a:t>
            </a:r>
            <a:endParaRPr lang="en-US" noProof="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85800" y="3658277"/>
            <a:ext cx="3260610" cy="1484098"/>
          </a:xfrm>
          <a:prstGeom prst="rect">
            <a:avLst/>
          </a:prstGeom>
        </p:spPr>
      </p:pic>
      <p:sp>
        <p:nvSpPr>
          <p:cNvPr id="11"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33524" y="220307"/>
            <a:ext cx="6238775"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Grp="1" noChangeArrowheads="1"/>
          </p:cNvSpPr>
          <p:nvPr>
            <p:ph idx="1"/>
          </p:nvPr>
        </p:nvSpPr>
        <p:spPr bwMode="auto">
          <a:xfrm>
            <a:off x="927100" y="121158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11"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3320" y="4398480"/>
            <a:ext cx="1630680" cy="745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279866158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99120"/>
          </a:xfrm>
          <a:prstGeom prst="rect">
            <a:avLst/>
          </a:prstGeom>
        </p:spPr>
      </p:pic>
      <p:sp>
        <p:nvSpPr>
          <p:cNvPr id="2" name="Title 1"/>
          <p:cNvSpPr>
            <a:spLocks noGrp="1"/>
          </p:cNvSpPr>
          <p:nvPr>
            <p:ph type="title" hasCustomPrompt="1"/>
          </p:nvPr>
        </p:nvSpPr>
        <p:spPr>
          <a:xfrm>
            <a:off x="3108960" y="2948940"/>
            <a:ext cx="5630109" cy="574040"/>
          </a:xfrm>
        </p:spPr>
        <p:txBody>
          <a:bodyPr/>
          <a:lstStyle>
            <a:lvl1pPr algn="r">
              <a:defRPr sz="2800" b="1" i="0">
                <a:solidFill>
                  <a:schemeClr val="tx2"/>
                </a:solidFill>
                <a:latin typeface="Arial"/>
                <a:cs typeface="Arial"/>
              </a:defRPr>
            </a:lvl1pPr>
          </a:lstStyle>
          <a:p>
            <a:r>
              <a:rPr lang="en-US" dirty="0"/>
              <a:t>Click to edit title style</a:t>
            </a:r>
            <a:endParaRPr lang="en-GB" dirty="0"/>
          </a:p>
        </p:txBody>
      </p:sp>
      <p:sp>
        <p:nvSpPr>
          <p:cNvPr id="9" name="Rectangle 5"/>
          <p:cNvSpPr>
            <a:spLocks noChangeArrowheads="1"/>
          </p:cNvSpPr>
          <p:nvPr userDrawn="1"/>
        </p:nvSpPr>
        <p:spPr bwMode="auto">
          <a:xfrm>
            <a:off x="940113" y="4749644"/>
            <a:ext cx="243408" cy="225103"/>
          </a:xfrm>
          <a:prstGeom prst="rect">
            <a:avLst/>
          </a:prstGeom>
          <a:noFill/>
          <a:ln w="12700">
            <a:noFill/>
            <a:miter lim="800000"/>
            <a:headEnd/>
            <a:tailEnd/>
          </a:ln>
          <a:effectLst/>
        </p:spPr>
        <p:txBody>
          <a:bodyPr lIns="0" tIns="0" rIns="0" bIns="0"/>
          <a:lstStyle/>
          <a:p>
            <a:pPr algn="l" defTabSz="631825"/>
            <a:endParaRPr lang="en-US" sz="1200" dirty="0">
              <a:solidFill>
                <a:schemeClr val="tx2"/>
              </a:solidFill>
            </a:endParaRPr>
          </a:p>
        </p:txBody>
      </p:sp>
      <p:sp>
        <p:nvSpPr>
          <p:cNvPr id="12"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85800" y="3665897"/>
            <a:ext cx="3260610" cy="1484098"/>
          </a:xfrm>
          <a:prstGeom prst="rect">
            <a:avLst/>
          </a:prstGeom>
        </p:spPr>
      </p:pic>
      <p:sp>
        <p:nvSpPr>
          <p:cNvPr id="13"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picture + bulle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27049" y="177499"/>
            <a:ext cx="7744332" cy="537297"/>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87851"/>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Picture Placeholder 7"/>
          <p:cNvSpPr>
            <a:spLocks noGrp="1"/>
          </p:cNvSpPr>
          <p:nvPr>
            <p:ph type="pic" sz="quarter" idx="10"/>
          </p:nvPr>
        </p:nvSpPr>
        <p:spPr>
          <a:xfrm>
            <a:off x="972185" y="1249363"/>
            <a:ext cx="3660775" cy="3314700"/>
          </a:xfrm>
        </p:spPr>
        <p:txBody>
          <a:bodyPr/>
          <a:lstStyle/>
          <a:p>
            <a:r>
              <a:rPr lang="en-US"/>
              <a:t>Drag picture to placeholder or click icon to add</a:t>
            </a:r>
            <a:endParaRPr lang="en-GB"/>
          </a:p>
        </p:txBody>
      </p:sp>
      <p:sp>
        <p:nvSpPr>
          <p:cNvPr id="11" name="Content Placeholder 10"/>
          <p:cNvSpPr>
            <a:spLocks noGrp="1"/>
          </p:cNvSpPr>
          <p:nvPr>
            <p:ph sz="quarter" idx="11"/>
          </p:nvPr>
        </p:nvSpPr>
        <p:spPr>
          <a:xfrm>
            <a:off x="4877434" y="1226821"/>
            <a:ext cx="3481706" cy="33451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content spa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1436330310"/>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5"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End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0"/>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hasCustomPrompt="1"/>
          </p:nvPr>
        </p:nvSpPr>
        <p:spPr>
          <a:xfrm>
            <a:off x="3518181" y="271201"/>
            <a:ext cx="5257964" cy="601996"/>
          </a:xfrm>
        </p:spPr>
        <p:txBody>
          <a:bodyPr/>
          <a:lstStyle>
            <a:lvl1pPr algn="r">
              <a:defRPr sz="2800" b="1" i="0">
                <a:solidFill>
                  <a:srgbClr val="FF0000"/>
                </a:solidFill>
                <a:latin typeface="Arial"/>
                <a:cs typeface="Arial"/>
              </a:defRPr>
            </a:lvl1pPr>
          </a:lstStyle>
          <a:p>
            <a:pPr lvl="0"/>
            <a:r>
              <a:rPr lang="en-US" noProof="0" dirty="0"/>
              <a:t>Questions?</a:t>
            </a:r>
          </a:p>
        </p:txBody>
      </p:sp>
      <p:sp>
        <p:nvSpPr>
          <p:cNvPr id="67587" name="Rectangle 3"/>
          <p:cNvSpPr>
            <a:spLocks noGrp="1" noChangeArrowheads="1"/>
          </p:cNvSpPr>
          <p:nvPr>
            <p:ph type="subTitle" idx="1" hasCustomPrompt="1"/>
          </p:nvPr>
        </p:nvSpPr>
        <p:spPr>
          <a:xfrm>
            <a:off x="3109050" y="1645570"/>
            <a:ext cx="5774346" cy="1107824"/>
          </a:xfrm>
        </p:spPr>
        <p:txBody>
          <a:bodyPr/>
          <a:lstStyle>
            <a:lvl1pPr marL="0" indent="0" algn="l">
              <a:spcBef>
                <a:spcPts val="0"/>
              </a:spcBef>
              <a:buFont typeface="Wingdings" pitchFamily="2" charset="2"/>
              <a:buNone/>
              <a:defRPr/>
            </a:lvl1pPr>
          </a:lstStyle>
          <a:p>
            <a:pPr lvl="0"/>
            <a:r>
              <a:rPr kumimoji="0" lang="en-US" sz="2800" b="1" i="0" u="none" strike="noStrike" kern="0" cap="none" spc="0" normalizeH="0" baseline="0" noProof="0" dirty="0">
                <a:ln>
                  <a:noFill/>
                </a:ln>
                <a:solidFill>
                  <a:srgbClr val="231F20"/>
                </a:solidFill>
                <a:effectLst/>
                <a:uLnTx/>
                <a:uFillTx/>
                <a:latin typeface="+mn-lt"/>
                <a:ea typeface="+mj-ea"/>
                <a:cs typeface="Arial"/>
              </a:rPr>
              <a:t>Power on</a:t>
            </a:r>
            <a:r>
              <a:rPr kumimoji="0" lang="en-US" sz="1200" b="1" i="0" u="none" strike="noStrike" kern="0" cap="none" spc="0" normalizeH="0" baseline="0" noProof="0" dirty="0">
                <a:ln>
                  <a:noFill/>
                </a:ln>
                <a:solidFill>
                  <a:srgbClr val="231F20"/>
                </a:solidFill>
                <a:effectLst/>
                <a:uLnTx/>
                <a:uFillTx/>
                <a:latin typeface="+mn-lt"/>
                <a:ea typeface="+mj-ea"/>
                <a:cs typeface="Arial"/>
              </a:rPr>
              <a:t/>
            </a:r>
            <a:br>
              <a:rPr kumimoji="0" lang="en-US" sz="1200" b="1" i="0" u="none" strike="noStrike" kern="0" cap="none" spc="0" normalizeH="0" baseline="0" noProof="0" dirty="0">
                <a:ln>
                  <a:noFill/>
                </a:ln>
                <a:solidFill>
                  <a:srgbClr val="231F20"/>
                </a:solidFill>
                <a:effectLst/>
                <a:uLnTx/>
                <a:uFillTx/>
                <a:latin typeface="+mn-lt"/>
                <a:ea typeface="+mj-ea"/>
                <a:cs typeface="Arial"/>
              </a:rPr>
            </a:br>
            <a:r>
              <a:rPr kumimoji="0" lang="en-US" sz="1200" b="1" i="0" u="none" strike="noStrike" kern="0" cap="none" spc="0" normalizeH="0" baseline="0" noProof="0" dirty="0">
                <a:ln>
                  <a:noFill/>
                </a:ln>
                <a:solidFill>
                  <a:srgbClr val="231F20"/>
                </a:solidFill>
                <a:effectLst/>
                <a:uLnTx/>
                <a:uFillTx/>
                <a:latin typeface="+mn-lt"/>
                <a:ea typeface="+mj-ea"/>
                <a:cs typeface="Arial"/>
              </a:rPr>
              <a:t>At Megger, we understand that keeping the power on is essential for the success of your business. That is why we are dedicated to creating, designing and manufacturing safe, reliable, easy-to-use portable test equipment backed by world-leading support and expertise.</a:t>
            </a:r>
            <a:br>
              <a:rPr kumimoji="0" lang="en-US" sz="1200" b="1" i="0" u="none" strike="noStrike" kern="0" cap="none" spc="0" normalizeH="0" baseline="0" noProof="0" dirty="0">
                <a:ln>
                  <a:noFill/>
                </a:ln>
                <a:solidFill>
                  <a:srgbClr val="231F20"/>
                </a:solidFill>
                <a:effectLst/>
                <a:uLnTx/>
                <a:uFillTx/>
                <a:latin typeface="+mn-lt"/>
                <a:ea typeface="+mj-ea"/>
                <a:cs typeface="Arial"/>
              </a:rPr>
            </a:br>
            <a:endParaRPr kumimoji="0" lang="en-US" sz="1200" b="1" i="0" u="none" strike="noStrike" kern="0" cap="none" spc="0" normalizeH="0" baseline="0" noProof="0" dirty="0">
              <a:ln>
                <a:noFill/>
              </a:ln>
              <a:solidFill>
                <a:srgbClr val="231F20"/>
              </a:solidFill>
              <a:effectLst/>
              <a:uLnTx/>
              <a:uFillTx/>
              <a:latin typeface="+mn-lt"/>
              <a:ea typeface="+mj-ea"/>
              <a:cs typeface="Arial"/>
            </a:endParaRPr>
          </a:p>
          <a:p>
            <a:pPr lvl="0"/>
            <a:r>
              <a:rPr kumimoji="0" lang="en-GB" sz="1200" b="1" i="0" u="none" strike="noStrike" kern="0" cap="none" spc="0" normalizeH="0" baseline="0" noProof="0" dirty="0">
                <a:ln>
                  <a:noFill/>
                </a:ln>
                <a:solidFill>
                  <a:srgbClr val="231F20"/>
                </a:solidFill>
                <a:effectLst/>
                <a:uLnTx/>
                <a:uFillTx/>
                <a:latin typeface="+mn-lt"/>
                <a:ea typeface="+mj-ea"/>
                <a:cs typeface="Arial"/>
              </a:rPr>
              <a:t>We can assist your acceptance, commissioning and maintenance testing for predictive, diagnostic or routine purposes. By working closely with electrical utilities, standards bodies and technical institutions, we contribute to the dependability and advancement of the electrical supply industry.</a:t>
            </a:r>
            <a:br>
              <a:rPr kumimoji="0" lang="en-GB" sz="1200" b="1" i="0" u="none" strike="noStrike" kern="0" cap="none" spc="0" normalizeH="0" baseline="0" noProof="0" dirty="0">
                <a:ln>
                  <a:noFill/>
                </a:ln>
                <a:solidFill>
                  <a:srgbClr val="231F20"/>
                </a:solidFill>
                <a:effectLst/>
                <a:uLnTx/>
                <a:uFillTx/>
                <a:latin typeface="+mn-lt"/>
                <a:ea typeface="+mj-ea"/>
                <a:cs typeface="Arial"/>
              </a:rPr>
            </a:br>
            <a:endParaRPr lang="en-US" noProof="0" dirty="0"/>
          </a:p>
        </p:txBody>
      </p:sp>
      <p:pic>
        <p:nvPicPr>
          <p:cNvPr id="11"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3871004353"/>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Header + content spa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smtClean="0"/>
              <a:t>Click to edit - Master 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riangle 4"/>
          <p:cNvSpPr/>
          <p:nvPr userDrawn="1"/>
        </p:nvSpPr>
        <p:spPr bwMode="auto">
          <a:xfrm rot="10800000">
            <a:off x="-18288" y="0"/>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144109317"/>
      </p:ext>
    </p:extLst>
  </p:cSld>
  <p:clrMapOvr>
    <a:masterClrMapping/>
  </p:clrMapOvr>
  <p:transition spd="slow"/>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25515" y="432199"/>
            <a:ext cx="7316787" cy="48220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title layout </a:t>
            </a:r>
          </a:p>
        </p:txBody>
      </p:sp>
      <p:sp>
        <p:nvSpPr>
          <p:cNvPr id="1028" name="Rectangle 4"/>
          <p:cNvSpPr>
            <a:spLocks noGrp="1" noChangeArrowheads="1"/>
          </p:cNvSpPr>
          <p:nvPr>
            <p:ph type="body" idx="1"/>
          </p:nvPr>
        </p:nvSpPr>
        <p:spPr bwMode="auto">
          <a:xfrm>
            <a:off x="927100" y="102870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first level bullets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4139" r:id="rId1"/>
    <p:sldLayoutId id="2147484153" r:id="rId2"/>
    <p:sldLayoutId id="2147484115" r:id="rId3"/>
    <p:sldLayoutId id="2147484142" r:id="rId4"/>
    <p:sldLayoutId id="2147484155" r:id="rId5"/>
    <p:sldLayoutId id="2147484152" r:id="rId6"/>
    <p:sldLayoutId id="2147484156" r:id="rId7"/>
    <p:sldLayoutId id="2147484157" r:id="rId8"/>
  </p:sldLayoutIdLst>
  <p:transition spd="slow"/>
  <p:txStyles>
    <p:titleStyle>
      <a:lvl1pPr algn="l" defTabSz="739775" rtl="0" eaLnBrk="1" fontAlgn="base" hangingPunct="1">
        <a:spcBef>
          <a:spcPct val="0"/>
        </a:spcBef>
        <a:spcAft>
          <a:spcPct val="0"/>
        </a:spcAft>
        <a:defRPr sz="2800" b="0">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p:titleStyle>
    <p:body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5" userDrawn="1">
          <p15:clr>
            <a:srgbClr val="F26B43"/>
          </p15:clr>
        </p15:guide>
        <p15:guide id="2" pos="551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aF-Uv8T9A0s" TargetMode="External"/><Relationship Id="rId2" Type="http://schemas.openxmlformats.org/officeDocument/2006/relationships/image" Target="../media/image10.tif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5.xml"/><Relationship Id="rId4" Type="http://schemas.openxmlformats.org/officeDocument/2006/relationships/image" Target="../media/image39.emf"/></Relationships>
</file>

<file path=ppt/slides/_rels/slide4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5.xml"/><Relationship Id="rId4" Type="http://schemas.openxmlformats.org/officeDocument/2006/relationships/image" Target="../media/image42.emf"/></Relationships>
</file>

<file path=ppt/slides/_rels/slide4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hyperlink" Target="https://www.google.com.ni/url?sa=i&amp;rct=j&amp;q=&amp;esrc=s&amp;source=images&amp;cd=&amp;cad=rja&amp;uact=8&amp;ved=0ahUKEwi52LbvusLXAhUDWSYKHY9aB3MQjRwIBw&amp;url=https://www.caranddriver.com/features/tesla-model-s-70-70d-2016-10best-cars-feature&amp;psig=AOvVaw3BRcnEdLZTJ8EpCYLSZorK&amp;ust=1510899825887836" TargetMode="Externa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6149" y="1712714"/>
            <a:ext cx="7134824" cy="601996"/>
          </a:xfrm>
        </p:spPr>
        <p:txBody>
          <a:bodyPr/>
          <a:lstStyle/>
          <a:p>
            <a:r>
              <a:rPr lang="en-GB" dirty="0"/>
              <a:t>INTERRUPTORES – Dual Ground (DCM)</a:t>
            </a:r>
          </a:p>
        </p:txBody>
      </p:sp>
      <p:sp>
        <p:nvSpPr>
          <p:cNvPr id="5" name="Subtitle 2"/>
          <p:cNvSpPr>
            <a:spLocks noGrp="1"/>
          </p:cNvSpPr>
          <p:nvPr>
            <p:ph type="subTitle" idx="1"/>
          </p:nvPr>
        </p:nvSpPr>
        <p:spPr>
          <a:xfrm>
            <a:off x="777767" y="2365606"/>
            <a:ext cx="7973206" cy="1311659"/>
          </a:xfrm>
        </p:spPr>
        <p:txBody>
          <a:bodyPr/>
          <a:lstStyle/>
          <a:p>
            <a:r>
              <a:rPr lang="en-GB" dirty="0" err="1"/>
              <a:t>Raidel</a:t>
            </a:r>
            <a:r>
              <a:rPr lang="en-GB" dirty="0"/>
              <a:t> </a:t>
            </a:r>
            <a:r>
              <a:rPr lang="en-GB" dirty="0" err="1"/>
              <a:t>Coa</a:t>
            </a:r>
            <a:endParaRPr lang="en-GB" dirty="0"/>
          </a:p>
          <a:p>
            <a:r>
              <a:rPr lang="en-GB" sz="1600" dirty="0" err="1"/>
              <a:t>Ingeniero</a:t>
            </a:r>
            <a:r>
              <a:rPr lang="en-GB" sz="1600" dirty="0"/>
              <a:t> de </a:t>
            </a:r>
            <a:r>
              <a:rPr lang="en-GB" sz="1600" dirty="0" err="1"/>
              <a:t>Aplicaciones</a:t>
            </a:r>
            <a:r>
              <a:rPr lang="en-GB" sz="1600" dirty="0"/>
              <a:t> </a:t>
            </a:r>
            <a:r>
              <a:rPr lang="en-GB" sz="1600" dirty="0" smtClean="0"/>
              <a:t>– </a:t>
            </a:r>
            <a:r>
              <a:rPr lang="en-GB" sz="1600" dirty="0" smtClean="0"/>
              <a:t>Megger</a:t>
            </a:r>
          </a:p>
          <a:p>
            <a:endParaRPr lang="en-GB" sz="1600" dirty="0"/>
          </a:p>
          <a:p>
            <a:r>
              <a:rPr lang="en-GB" sz="1800" b="1" i="1" dirty="0" err="1"/>
              <a:t>República</a:t>
            </a:r>
            <a:r>
              <a:rPr lang="en-GB" sz="1800" b="1" i="1" dirty="0"/>
              <a:t> </a:t>
            </a:r>
            <a:r>
              <a:rPr lang="en-GB" sz="1800" b="1" i="1" dirty="0" err="1"/>
              <a:t>Dominicana</a:t>
            </a:r>
            <a:r>
              <a:rPr lang="en-GB" sz="1800" b="1" i="1" dirty="0"/>
              <a:t>, 13-15 de Agosto de 2019</a:t>
            </a:r>
            <a:endParaRPr lang="en-GB" sz="1800" dirty="0"/>
          </a:p>
          <a:p>
            <a:endParaRPr lang="en-GB" sz="1600" dirty="0" smtClean="0"/>
          </a:p>
          <a:p>
            <a:endParaRPr lang="en-GB" sz="1600" dirty="0" smtClean="0"/>
          </a:p>
          <a:p>
            <a:endParaRPr lang="en-GB" sz="1800" dirty="0"/>
          </a:p>
          <a:p>
            <a:r>
              <a:rPr lang="en-GB" sz="1800" b="1" i="1" dirty="0" smtClean="0"/>
              <a:t>  </a:t>
            </a:r>
          </a:p>
        </p:txBody>
      </p:sp>
    </p:spTree>
    <p:extLst>
      <p:ext uri="{BB962C8B-B14F-4D97-AF65-F5344CB8AC3E}">
        <p14:creationId xmlns:p14="http://schemas.microsoft.com/office/powerpoint/2010/main" val="2892716589"/>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960756" y="240262"/>
            <a:ext cx="7971488" cy="642937"/>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800" b="1">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solidFill>
                  <a:srgbClr val="31414B"/>
                </a:solidFill>
              </a:rPr>
              <a:t>Coordinadora</a:t>
            </a:r>
            <a:endParaRPr lang="en-GB" kern="0" dirty="0">
              <a:solidFill>
                <a:srgbClr val="31414B"/>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3567" y="1499016"/>
            <a:ext cx="1587064" cy="1835474"/>
          </a:xfrm>
          <a:prstGeom prst="rect">
            <a:avLst/>
          </a:prstGeom>
          <a:ln w="25400">
            <a:solidFill>
              <a:schemeClr val="accent1"/>
            </a:solidFill>
          </a:ln>
        </p:spPr>
      </p:pic>
      <p:sp>
        <p:nvSpPr>
          <p:cNvPr id="11" name="Content Placeholder 2"/>
          <p:cNvSpPr>
            <a:spLocks noGrp="1"/>
          </p:cNvSpPr>
          <p:nvPr>
            <p:ph type="subTitle" idx="4294967295"/>
          </p:nvPr>
        </p:nvSpPr>
        <p:spPr>
          <a:xfrm>
            <a:off x="960756" y="1499016"/>
            <a:ext cx="4533139" cy="1350547"/>
          </a:xfrm>
        </p:spPr>
        <p:txBody>
          <a:bodyPr/>
          <a:lstStyle/>
          <a:p>
            <a:pPr>
              <a:lnSpc>
                <a:spcPct val="150000"/>
              </a:lnSpc>
            </a:pPr>
            <a:r>
              <a:rPr lang="en-GB" sz="2200" dirty="0"/>
              <a:t>Karen Becerril </a:t>
            </a:r>
            <a:endParaRPr lang="en-GB" sz="2200" dirty="0" smtClean="0"/>
          </a:p>
          <a:p>
            <a:pPr marL="0" indent="0">
              <a:buNone/>
            </a:pPr>
            <a:r>
              <a:rPr lang="en-GB" sz="1600" dirty="0" err="1"/>
              <a:t>Especialista</a:t>
            </a:r>
            <a:r>
              <a:rPr lang="en-GB" sz="1600" dirty="0"/>
              <a:t> de marketing para </a:t>
            </a:r>
            <a:r>
              <a:rPr lang="en-GB" sz="1600" dirty="0" err="1"/>
              <a:t>Latinoamérica</a:t>
            </a:r>
            <a:endParaRPr lang="en-GB" sz="1600" dirty="0"/>
          </a:p>
          <a:p>
            <a:pPr marL="0" indent="0">
              <a:buNone/>
            </a:pPr>
            <a:r>
              <a:rPr lang="en-GB" sz="1600" dirty="0"/>
              <a:t>Karen.Becerril@megger.com</a:t>
            </a:r>
          </a:p>
          <a:p>
            <a:pPr marL="0" indent="0">
              <a:buNone/>
            </a:pPr>
            <a:endParaRPr lang="en-GB" dirty="0"/>
          </a:p>
        </p:txBody>
      </p:sp>
    </p:spTree>
    <p:extLst>
      <p:ext uri="{BB962C8B-B14F-4D97-AF65-F5344CB8AC3E}">
        <p14:creationId xmlns:p14="http://schemas.microsoft.com/office/powerpoint/2010/main" val="76144269"/>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960756" y="240262"/>
            <a:ext cx="7971488" cy="642937"/>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800" b="1">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solidFill>
                  <a:srgbClr val="31414B"/>
                </a:solidFill>
              </a:rPr>
              <a:t>Moderador</a:t>
            </a:r>
            <a:endParaRPr lang="en-GB" kern="0" dirty="0">
              <a:solidFill>
                <a:srgbClr val="31414B"/>
              </a:solidFill>
            </a:endParaRPr>
          </a:p>
        </p:txBody>
      </p:sp>
      <p:sp>
        <p:nvSpPr>
          <p:cNvPr id="11" name="Content Placeholder 2"/>
          <p:cNvSpPr>
            <a:spLocks noGrp="1"/>
          </p:cNvSpPr>
          <p:nvPr>
            <p:ph type="subTitle" idx="4294967295"/>
          </p:nvPr>
        </p:nvSpPr>
        <p:spPr>
          <a:xfrm>
            <a:off x="960756" y="1499016"/>
            <a:ext cx="4533139" cy="1350547"/>
          </a:xfrm>
        </p:spPr>
        <p:txBody>
          <a:bodyPr/>
          <a:lstStyle/>
          <a:p>
            <a:pPr>
              <a:lnSpc>
                <a:spcPct val="150000"/>
              </a:lnSpc>
            </a:pPr>
            <a:r>
              <a:rPr lang="en-GB" sz="2200" dirty="0" smtClean="0"/>
              <a:t>Ariel Toribio </a:t>
            </a:r>
          </a:p>
          <a:p>
            <a:pPr marL="0" indent="0">
              <a:buNone/>
            </a:pPr>
            <a:r>
              <a:rPr lang="en-GB" sz="1600" dirty="0" err="1" smtClean="0"/>
              <a:t>Gerente</a:t>
            </a:r>
            <a:r>
              <a:rPr lang="en-GB" sz="1600" dirty="0" smtClean="0"/>
              <a:t> Regional </a:t>
            </a:r>
            <a:r>
              <a:rPr lang="en-GB" sz="1600" dirty="0"/>
              <a:t>para </a:t>
            </a:r>
            <a:r>
              <a:rPr lang="en-GB" sz="1600" dirty="0" err="1"/>
              <a:t>Latinoamérica</a:t>
            </a:r>
            <a:endParaRPr lang="en-GB" sz="1600" dirty="0"/>
          </a:p>
          <a:p>
            <a:pPr marL="0" indent="0">
              <a:buNone/>
            </a:pPr>
            <a:r>
              <a:rPr lang="en-GB" sz="1600" dirty="0" smtClean="0"/>
              <a:t>csasales@megger.com</a:t>
            </a:r>
            <a:endParaRPr lang="en-GB" sz="1600" dirty="0"/>
          </a:p>
          <a:p>
            <a:pPr marL="0" indent="0">
              <a:buNone/>
            </a:pP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622699" y="1722198"/>
            <a:ext cx="1843047" cy="1382285"/>
          </a:xfrm>
          <a:prstGeom prst="rect">
            <a:avLst/>
          </a:prstGeom>
          <a:ln w="25400">
            <a:solidFill>
              <a:schemeClr val="accent1"/>
            </a:solidFill>
          </a:ln>
        </p:spPr>
      </p:pic>
    </p:spTree>
    <p:extLst>
      <p:ext uri="{BB962C8B-B14F-4D97-AF65-F5344CB8AC3E}">
        <p14:creationId xmlns:p14="http://schemas.microsoft.com/office/powerpoint/2010/main" val="1386785187"/>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960756" y="213221"/>
            <a:ext cx="7900186" cy="642937"/>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800" b="1">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solidFill>
                  <a:srgbClr val="31414B"/>
                </a:solidFill>
              </a:rPr>
              <a:t>Presentador</a:t>
            </a:r>
            <a:endParaRPr lang="en-GB" kern="0" dirty="0">
              <a:solidFill>
                <a:srgbClr val="31414B"/>
              </a:solidFill>
            </a:endParaRPr>
          </a:p>
        </p:txBody>
      </p:sp>
      <p:sp>
        <p:nvSpPr>
          <p:cNvPr id="9" name="Content Placeholder 2"/>
          <p:cNvSpPr>
            <a:spLocks noGrp="1"/>
          </p:cNvSpPr>
          <p:nvPr>
            <p:ph type="subTitle" idx="4294967295"/>
          </p:nvPr>
        </p:nvSpPr>
        <p:spPr>
          <a:xfrm>
            <a:off x="801654" y="1014117"/>
            <a:ext cx="5658140" cy="3361235"/>
          </a:xfrm>
        </p:spPr>
        <p:txBody>
          <a:bodyPr/>
          <a:lstStyle/>
          <a:p>
            <a:pPr algn="just">
              <a:lnSpc>
                <a:spcPct val="150000"/>
              </a:lnSpc>
            </a:pPr>
            <a:r>
              <a:rPr lang="en-US" dirty="0" err="1">
                <a:latin typeface="Arial Black" charset="0"/>
                <a:ea typeface="Arial Black" charset="0"/>
                <a:cs typeface="Arial Black" charset="0"/>
              </a:rPr>
              <a:t>Raidel</a:t>
            </a:r>
            <a:r>
              <a:rPr lang="en-US" dirty="0">
                <a:latin typeface="Arial Black" charset="0"/>
                <a:ea typeface="Arial Black" charset="0"/>
                <a:cs typeface="Arial Black" charset="0"/>
              </a:rPr>
              <a:t> </a:t>
            </a:r>
            <a:r>
              <a:rPr lang="en-US" dirty="0" err="1" smtClean="0">
                <a:latin typeface="Arial Black" charset="0"/>
                <a:ea typeface="Arial Black" charset="0"/>
                <a:cs typeface="Arial Black" charset="0"/>
              </a:rPr>
              <a:t>Coa</a:t>
            </a:r>
            <a:endParaRPr lang="en-US" dirty="0" smtClean="0">
              <a:latin typeface="Arial Black" charset="0"/>
              <a:ea typeface="Arial Black" charset="0"/>
              <a:cs typeface="Arial Black" charset="0"/>
            </a:endParaRPr>
          </a:p>
          <a:p>
            <a:pPr marL="0" indent="0" algn="just">
              <a:buNone/>
            </a:pPr>
            <a:r>
              <a:rPr lang="en-GB" sz="1100" dirty="0" err="1" smtClean="0"/>
              <a:t>Venezolano</a:t>
            </a:r>
            <a:r>
              <a:rPr lang="en-GB" sz="1100" dirty="0"/>
              <a:t>, </a:t>
            </a:r>
            <a:r>
              <a:rPr lang="en-GB" sz="1100" dirty="0" err="1"/>
              <a:t>Ingeniero</a:t>
            </a:r>
            <a:r>
              <a:rPr lang="en-GB" sz="1100" dirty="0"/>
              <a:t> </a:t>
            </a:r>
            <a:r>
              <a:rPr lang="en-GB" sz="1100" dirty="0" err="1" smtClean="0"/>
              <a:t>electricista</a:t>
            </a:r>
            <a:r>
              <a:rPr lang="en-GB" sz="1100" dirty="0" smtClean="0"/>
              <a:t>, </a:t>
            </a:r>
            <a:r>
              <a:rPr lang="en-GB" sz="1100" dirty="0" err="1"/>
              <a:t>posee</a:t>
            </a:r>
            <a:r>
              <a:rPr lang="en-GB" sz="1100" dirty="0"/>
              <a:t> </a:t>
            </a:r>
            <a:r>
              <a:rPr lang="en-GB" sz="1100" dirty="0" err="1"/>
              <a:t>estudios</a:t>
            </a:r>
            <a:r>
              <a:rPr lang="en-GB" sz="1100" dirty="0"/>
              <a:t> de </a:t>
            </a:r>
            <a:r>
              <a:rPr lang="en-GB" sz="1100" dirty="0" err="1"/>
              <a:t>cuarto</a:t>
            </a:r>
            <a:r>
              <a:rPr lang="en-GB" sz="1100" dirty="0"/>
              <a:t> </a:t>
            </a:r>
            <a:r>
              <a:rPr lang="en-GB" sz="1100" dirty="0" err="1"/>
              <a:t>nivel</a:t>
            </a:r>
            <a:r>
              <a:rPr lang="en-GB" sz="1100" dirty="0"/>
              <a:t> “Magister </a:t>
            </a:r>
            <a:r>
              <a:rPr lang="en-GB" sz="1100" dirty="0" err="1"/>
              <a:t>Scientiarum</a:t>
            </a:r>
            <a:r>
              <a:rPr lang="en-GB" sz="1100" dirty="0"/>
              <a:t> </a:t>
            </a:r>
            <a:r>
              <a:rPr lang="en-GB" sz="1100" dirty="0" err="1"/>
              <a:t>en</a:t>
            </a:r>
            <a:r>
              <a:rPr lang="en-GB" sz="1100" dirty="0"/>
              <a:t> </a:t>
            </a:r>
            <a:r>
              <a:rPr lang="en-GB" sz="1100" dirty="0" err="1"/>
              <a:t>Ingeniería</a:t>
            </a:r>
            <a:r>
              <a:rPr lang="en-GB" sz="1100" dirty="0"/>
              <a:t> </a:t>
            </a:r>
            <a:r>
              <a:rPr lang="en-GB" sz="1100" dirty="0" err="1"/>
              <a:t>Eléctrica</a:t>
            </a:r>
            <a:r>
              <a:rPr lang="en-GB" sz="1100" dirty="0" smtClean="0"/>
              <a:t>”. </a:t>
            </a:r>
            <a:r>
              <a:rPr lang="en-GB" sz="1100" dirty="0" err="1"/>
              <a:t>Tiene</a:t>
            </a:r>
            <a:r>
              <a:rPr lang="en-GB" sz="1100" dirty="0"/>
              <a:t> 17 </a:t>
            </a:r>
            <a:r>
              <a:rPr lang="en-GB" sz="1100" dirty="0" err="1"/>
              <a:t>años</a:t>
            </a:r>
            <a:r>
              <a:rPr lang="en-GB" sz="1100" dirty="0"/>
              <a:t> de </a:t>
            </a:r>
            <a:r>
              <a:rPr lang="en-GB" sz="1100" dirty="0" err="1"/>
              <a:t>experiencia</a:t>
            </a:r>
            <a:r>
              <a:rPr lang="en-GB" sz="1100" dirty="0"/>
              <a:t> </a:t>
            </a:r>
            <a:r>
              <a:rPr lang="en-GB" sz="1100" dirty="0" err="1"/>
              <a:t>en</a:t>
            </a:r>
            <a:r>
              <a:rPr lang="en-GB" sz="1100" dirty="0"/>
              <a:t> </a:t>
            </a:r>
            <a:r>
              <a:rPr lang="en-GB" sz="1100" dirty="0" err="1"/>
              <a:t>pruebas</a:t>
            </a:r>
            <a:r>
              <a:rPr lang="en-GB" sz="1100" dirty="0"/>
              <a:t> </a:t>
            </a:r>
            <a:r>
              <a:rPr lang="en-GB" sz="1100" dirty="0" err="1"/>
              <a:t>eléctricas</a:t>
            </a:r>
            <a:r>
              <a:rPr lang="en-GB" sz="1100" dirty="0"/>
              <a:t> a </a:t>
            </a:r>
            <a:r>
              <a:rPr lang="en-GB" sz="1100" dirty="0" err="1"/>
              <a:t>equipos</a:t>
            </a:r>
            <a:r>
              <a:rPr lang="en-GB" sz="1100" dirty="0"/>
              <a:t> de </a:t>
            </a:r>
            <a:r>
              <a:rPr lang="en-GB" sz="1100" dirty="0" err="1"/>
              <a:t>alta</a:t>
            </a:r>
            <a:r>
              <a:rPr lang="en-GB" sz="1100" dirty="0"/>
              <a:t> </a:t>
            </a:r>
            <a:r>
              <a:rPr lang="en-GB" sz="1100" dirty="0" err="1"/>
              <a:t>tensión</a:t>
            </a:r>
            <a:r>
              <a:rPr lang="en-GB" sz="1100" dirty="0"/>
              <a:t> (11,4 a 800 kV). </a:t>
            </a:r>
            <a:r>
              <a:rPr lang="en-GB" sz="1100" dirty="0" err="1"/>
              <a:t>Fue</a:t>
            </a:r>
            <a:r>
              <a:rPr lang="en-GB" sz="1100" dirty="0"/>
              <a:t> </a:t>
            </a:r>
            <a:r>
              <a:rPr lang="en-GB" sz="1100" dirty="0" err="1"/>
              <a:t>miembro</a:t>
            </a:r>
            <a:r>
              <a:rPr lang="en-GB" sz="1100" dirty="0"/>
              <a:t> del </a:t>
            </a:r>
            <a:r>
              <a:rPr lang="en-GB" sz="1100" dirty="0" err="1"/>
              <a:t>comité</a:t>
            </a:r>
            <a:r>
              <a:rPr lang="en-GB" sz="1100" dirty="0"/>
              <a:t> de </a:t>
            </a:r>
            <a:r>
              <a:rPr lang="en-GB" sz="1100" dirty="0" err="1"/>
              <a:t>estudio</a:t>
            </a:r>
            <a:r>
              <a:rPr lang="en-GB" sz="1100" dirty="0"/>
              <a:t> A3 de CIGRE “High Voltage Equipment” </a:t>
            </a:r>
            <a:r>
              <a:rPr lang="en-GB" sz="1100" dirty="0" err="1"/>
              <a:t>durante</a:t>
            </a:r>
            <a:r>
              <a:rPr lang="en-GB" sz="1100" dirty="0"/>
              <a:t> </a:t>
            </a:r>
            <a:r>
              <a:rPr lang="en-GB" sz="1100" dirty="0" err="1"/>
              <a:t>los</a:t>
            </a:r>
            <a:r>
              <a:rPr lang="en-GB" sz="1100" dirty="0"/>
              <a:t> </a:t>
            </a:r>
            <a:r>
              <a:rPr lang="en-GB" sz="1100" dirty="0" err="1"/>
              <a:t>periodos</a:t>
            </a:r>
            <a:r>
              <a:rPr lang="en-GB" sz="1100" dirty="0"/>
              <a:t> </a:t>
            </a:r>
            <a:r>
              <a:rPr lang="en-GB" sz="1100" dirty="0" smtClean="0"/>
              <a:t>2010-2016.</a:t>
            </a:r>
            <a:r>
              <a:rPr lang="en-GB" sz="1100" dirty="0"/>
              <a:t> </a:t>
            </a:r>
          </a:p>
          <a:p>
            <a:pPr marL="0" indent="0" algn="just">
              <a:buNone/>
            </a:pPr>
            <a:r>
              <a:rPr lang="en-GB" sz="1100" dirty="0" smtClean="0"/>
              <a:t>Inspector de </a:t>
            </a:r>
            <a:r>
              <a:rPr lang="en-GB" sz="1100" dirty="0" err="1" smtClean="0"/>
              <a:t>pruebas</a:t>
            </a:r>
            <a:r>
              <a:rPr lang="en-GB" sz="1100" dirty="0" smtClean="0"/>
              <a:t> </a:t>
            </a:r>
            <a:r>
              <a:rPr lang="en-GB" sz="1100" dirty="0" err="1" smtClean="0"/>
              <a:t>en</a:t>
            </a:r>
            <a:r>
              <a:rPr lang="en-GB" sz="1100" dirty="0" smtClean="0"/>
              <a:t> </a:t>
            </a:r>
            <a:r>
              <a:rPr lang="en-GB" sz="1100" dirty="0" err="1" smtClean="0"/>
              <a:t>fábrica</a:t>
            </a:r>
            <a:r>
              <a:rPr lang="en-GB" sz="1100" dirty="0" smtClean="0"/>
              <a:t> (FAT) de CORPOELEC </a:t>
            </a:r>
            <a:r>
              <a:rPr lang="en-GB" sz="1100" dirty="0" err="1" smtClean="0"/>
              <a:t>en</a:t>
            </a:r>
            <a:r>
              <a:rPr lang="en-GB" sz="1100" dirty="0" smtClean="0"/>
              <a:t>:</a:t>
            </a:r>
          </a:p>
          <a:p>
            <a:pPr algn="just">
              <a:buFont typeface="Arial" panose="020B0604020202020204" pitchFamily="34" charset="0"/>
              <a:buChar char="•"/>
            </a:pPr>
            <a:r>
              <a:rPr lang="en-GB" sz="1100" dirty="0" smtClean="0"/>
              <a:t>COELME-EGIC, </a:t>
            </a:r>
            <a:r>
              <a:rPr lang="en-GB" sz="1100" dirty="0" err="1" smtClean="0"/>
              <a:t>seccionadores</a:t>
            </a:r>
            <a:r>
              <a:rPr lang="en-GB" sz="1100" dirty="0" smtClean="0"/>
              <a:t> 420 kV (</a:t>
            </a:r>
            <a:r>
              <a:rPr lang="en-GB" sz="1100" dirty="0" err="1" smtClean="0"/>
              <a:t>Venecia</a:t>
            </a:r>
            <a:r>
              <a:rPr lang="en-GB" sz="1100" dirty="0" smtClean="0"/>
              <a:t> – Italia)</a:t>
            </a:r>
          </a:p>
          <a:p>
            <a:pPr algn="just">
              <a:buFont typeface="Arial" panose="020B0604020202020204" pitchFamily="34" charset="0"/>
              <a:buChar char="•"/>
            </a:pPr>
            <a:r>
              <a:rPr lang="en-GB" sz="1100" dirty="0" smtClean="0"/>
              <a:t>ABB, </a:t>
            </a:r>
            <a:r>
              <a:rPr lang="en-GB" sz="1100" dirty="0" err="1" smtClean="0"/>
              <a:t>interruptores</a:t>
            </a:r>
            <a:r>
              <a:rPr lang="en-GB" sz="1100" dirty="0" smtClean="0"/>
              <a:t>, 245 y 420 kV  (</a:t>
            </a:r>
            <a:r>
              <a:rPr lang="en-GB" sz="1100" dirty="0" err="1" smtClean="0"/>
              <a:t>Ludvika</a:t>
            </a:r>
            <a:r>
              <a:rPr lang="en-GB" sz="1100" dirty="0" smtClean="0"/>
              <a:t> – </a:t>
            </a:r>
            <a:r>
              <a:rPr lang="en-GB" sz="1100" dirty="0" err="1" smtClean="0"/>
              <a:t>Suecia</a:t>
            </a:r>
            <a:r>
              <a:rPr lang="en-GB" sz="1100" dirty="0" smtClean="0"/>
              <a:t>)</a:t>
            </a:r>
          </a:p>
          <a:p>
            <a:pPr algn="just">
              <a:buFont typeface="Arial" panose="020B0604020202020204" pitchFamily="34" charset="0"/>
              <a:buChar char="•"/>
            </a:pPr>
            <a:r>
              <a:rPr lang="en-GB" sz="1100" dirty="0" smtClean="0"/>
              <a:t>SIEMENS, </a:t>
            </a:r>
            <a:r>
              <a:rPr lang="en-GB" sz="1100" dirty="0" err="1" smtClean="0"/>
              <a:t>Interruptores</a:t>
            </a:r>
            <a:r>
              <a:rPr lang="en-GB" sz="1100" dirty="0" smtClean="0"/>
              <a:t>, 115 kV (Grenoble – </a:t>
            </a:r>
            <a:r>
              <a:rPr lang="en-GB" sz="1100" dirty="0" err="1" smtClean="0"/>
              <a:t>Francia</a:t>
            </a:r>
            <a:r>
              <a:rPr lang="en-GB" sz="1100" dirty="0" smtClean="0"/>
              <a:t>)</a:t>
            </a:r>
          </a:p>
          <a:p>
            <a:pPr algn="just">
              <a:buFont typeface="Arial" panose="020B0604020202020204" pitchFamily="34" charset="0"/>
              <a:buChar char="•"/>
            </a:pPr>
            <a:r>
              <a:rPr lang="en-GB" sz="1100" dirty="0" smtClean="0"/>
              <a:t>SIEMENS, </a:t>
            </a:r>
            <a:r>
              <a:rPr lang="en-GB" sz="1100" dirty="0" err="1" smtClean="0"/>
              <a:t>Transformador</a:t>
            </a:r>
            <a:r>
              <a:rPr lang="en-GB" sz="1100" dirty="0" smtClean="0"/>
              <a:t> de </a:t>
            </a:r>
            <a:r>
              <a:rPr lang="en-GB" sz="1100" dirty="0" err="1" smtClean="0"/>
              <a:t>Potencia</a:t>
            </a:r>
            <a:r>
              <a:rPr lang="en-GB" sz="1100" dirty="0" smtClean="0"/>
              <a:t>, 115/34,5 kV (Sao Paulo – </a:t>
            </a:r>
            <a:r>
              <a:rPr lang="en-GB" sz="1100" dirty="0" err="1" smtClean="0"/>
              <a:t>Brasil</a:t>
            </a:r>
            <a:r>
              <a:rPr lang="en-GB" sz="1100" dirty="0" smtClean="0"/>
              <a:t>)</a:t>
            </a:r>
          </a:p>
          <a:p>
            <a:pPr algn="just">
              <a:buFont typeface="Arial" panose="020B0604020202020204" pitchFamily="34" charset="0"/>
              <a:buChar char="•"/>
            </a:pPr>
            <a:r>
              <a:rPr lang="en-GB" sz="1100" dirty="0" smtClean="0"/>
              <a:t>ALSTOM, </a:t>
            </a:r>
            <a:r>
              <a:rPr lang="en-GB" sz="1100" dirty="0" err="1" smtClean="0"/>
              <a:t>Transformadores</a:t>
            </a:r>
            <a:r>
              <a:rPr lang="en-GB" sz="1100" dirty="0" smtClean="0"/>
              <a:t> de </a:t>
            </a:r>
            <a:r>
              <a:rPr lang="en-GB" sz="1100" dirty="0" err="1" smtClean="0"/>
              <a:t>corriente</a:t>
            </a:r>
            <a:r>
              <a:rPr lang="en-GB" sz="1100" dirty="0" smtClean="0"/>
              <a:t>, 800 kV (Minas </a:t>
            </a:r>
            <a:r>
              <a:rPr lang="en-GB" sz="1100" dirty="0" err="1" smtClean="0"/>
              <a:t>Gerais</a:t>
            </a:r>
            <a:r>
              <a:rPr lang="en-GB" sz="1100" dirty="0" smtClean="0"/>
              <a:t> – </a:t>
            </a:r>
            <a:r>
              <a:rPr lang="en-GB" sz="1100" dirty="0" err="1"/>
              <a:t>B</a:t>
            </a:r>
            <a:r>
              <a:rPr lang="en-GB" sz="1100" dirty="0" err="1" smtClean="0"/>
              <a:t>rasil</a:t>
            </a:r>
            <a:r>
              <a:rPr lang="en-GB" sz="1100" dirty="0" smtClean="0"/>
              <a:t>)</a:t>
            </a:r>
          </a:p>
          <a:p>
            <a:pPr marL="0" indent="0" algn="just">
              <a:buNone/>
            </a:pPr>
            <a:r>
              <a:rPr lang="en-GB" sz="1100" dirty="0" err="1" smtClean="0"/>
              <a:t>Profesor</a:t>
            </a:r>
            <a:r>
              <a:rPr lang="en-GB" sz="1100" dirty="0" smtClean="0"/>
              <a:t> </a:t>
            </a:r>
            <a:r>
              <a:rPr lang="en-GB" sz="1100" dirty="0" err="1" smtClean="0"/>
              <a:t>universitario</a:t>
            </a:r>
            <a:r>
              <a:rPr lang="en-GB" sz="1100" dirty="0" smtClean="0"/>
              <a:t> de las </a:t>
            </a:r>
            <a:r>
              <a:rPr lang="en-GB" sz="1100" dirty="0" err="1" smtClean="0"/>
              <a:t>cátedras</a:t>
            </a:r>
            <a:r>
              <a:rPr lang="en-GB" sz="1100" dirty="0" smtClean="0"/>
              <a:t> de “</a:t>
            </a:r>
            <a:r>
              <a:rPr lang="en-GB" sz="1100" dirty="0" err="1" smtClean="0"/>
              <a:t>Técnicas</a:t>
            </a:r>
            <a:r>
              <a:rPr lang="en-GB" sz="1100" dirty="0" smtClean="0"/>
              <a:t> de  Alta </a:t>
            </a:r>
            <a:r>
              <a:rPr lang="en-GB" sz="1100" dirty="0" err="1" smtClean="0"/>
              <a:t>Tensión</a:t>
            </a:r>
            <a:r>
              <a:rPr lang="en-GB" sz="1100" dirty="0" smtClean="0"/>
              <a:t>” y “</a:t>
            </a:r>
            <a:r>
              <a:rPr lang="en-GB" sz="1100" dirty="0" err="1" smtClean="0"/>
              <a:t>Subestaciones</a:t>
            </a:r>
            <a:r>
              <a:rPr lang="en-GB" sz="1100" dirty="0" smtClean="0"/>
              <a:t> </a:t>
            </a:r>
            <a:r>
              <a:rPr lang="en-GB" sz="1100" dirty="0" err="1" smtClean="0"/>
              <a:t>Eléctricas</a:t>
            </a:r>
            <a:r>
              <a:rPr lang="en-GB" sz="1100" dirty="0" smtClean="0"/>
              <a:t>” </a:t>
            </a:r>
            <a:r>
              <a:rPr lang="en-GB" sz="1100" dirty="0" err="1" smtClean="0"/>
              <a:t>en</a:t>
            </a:r>
            <a:r>
              <a:rPr lang="en-GB" sz="1100" dirty="0" smtClean="0"/>
              <a:t> UNEXPO – Puerto </a:t>
            </a:r>
            <a:r>
              <a:rPr lang="en-GB" sz="1100" dirty="0" err="1" smtClean="0"/>
              <a:t>Ordaz</a:t>
            </a:r>
            <a:r>
              <a:rPr lang="en-GB" sz="1100" dirty="0" smtClean="0"/>
              <a:t> (Venezuela), </a:t>
            </a:r>
            <a:r>
              <a:rPr lang="en-GB" sz="1100" dirty="0" err="1" smtClean="0"/>
              <a:t>desde</a:t>
            </a:r>
            <a:r>
              <a:rPr lang="en-GB" sz="1100" dirty="0" smtClean="0"/>
              <a:t> 2010 hasta 2017.</a:t>
            </a:r>
          </a:p>
          <a:p>
            <a:pPr marL="0" indent="0" algn="just">
              <a:buNone/>
            </a:pPr>
            <a:r>
              <a:rPr lang="en-GB" sz="1100" dirty="0" err="1" smtClean="0"/>
              <a:t>En</a:t>
            </a:r>
            <a:r>
              <a:rPr lang="en-GB" sz="1100" dirty="0" smtClean="0"/>
              <a:t> la </a:t>
            </a:r>
            <a:r>
              <a:rPr lang="en-GB" sz="1100" dirty="0" err="1" smtClean="0"/>
              <a:t>actualidad</a:t>
            </a:r>
            <a:r>
              <a:rPr lang="en-GB" sz="1100" dirty="0" smtClean="0"/>
              <a:t> se </a:t>
            </a:r>
            <a:r>
              <a:rPr lang="en-GB" sz="1100" dirty="0" err="1" smtClean="0"/>
              <a:t>desempeña</a:t>
            </a:r>
            <a:r>
              <a:rPr lang="en-GB" sz="1100" dirty="0" smtClean="0"/>
              <a:t> </a:t>
            </a:r>
            <a:r>
              <a:rPr lang="en-GB" sz="1100" dirty="0" err="1" smtClean="0"/>
              <a:t>como</a:t>
            </a:r>
            <a:r>
              <a:rPr lang="en-GB" sz="1100" dirty="0" smtClean="0"/>
              <a:t> </a:t>
            </a:r>
            <a:r>
              <a:rPr lang="en-GB" sz="1100" dirty="0" err="1" smtClean="0"/>
              <a:t>Ingeniero</a:t>
            </a:r>
            <a:r>
              <a:rPr lang="en-GB" sz="1100" dirty="0" smtClean="0"/>
              <a:t> de </a:t>
            </a:r>
            <a:r>
              <a:rPr lang="en-GB" sz="1100" dirty="0" err="1" smtClean="0"/>
              <a:t>Aplicaciones</a:t>
            </a:r>
            <a:r>
              <a:rPr lang="en-GB" sz="1100" dirty="0" smtClean="0"/>
              <a:t> </a:t>
            </a:r>
            <a:r>
              <a:rPr lang="en-GB" sz="1100" dirty="0" err="1" smtClean="0"/>
              <a:t>en</a:t>
            </a:r>
            <a:r>
              <a:rPr lang="en-GB" sz="1100" dirty="0" smtClean="0"/>
              <a:t> </a:t>
            </a:r>
            <a:r>
              <a:rPr lang="en-GB" sz="1100" dirty="0" err="1" smtClean="0"/>
              <a:t>Subestaciones</a:t>
            </a:r>
            <a:r>
              <a:rPr lang="en-GB" sz="1100" dirty="0" smtClean="0"/>
              <a:t> para MEGGER (Centro, Sur America y el Caribe)</a:t>
            </a:r>
          </a:p>
          <a:p>
            <a:pPr marL="0" indent="0" algn="just">
              <a:buNone/>
            </a:pPr>
            <a:endParaRPr lang="en-GB" sz="14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2991" y="1415848"/>
            <a:ext cx="1738000" cy="2593494"/>
          </a:xfrm>
          <a:prstGeom prst="rect">
            <a:avLst/>
          </a:prstGeom>
          <a:ln w="25400">
            <a:solidFill>
              <a:schemeClr val="accent1"/>
            </a:solidFill>
          </a:ln>
        </p:spPr>
      </p:pic>
    </p:spTree>
    <p:extLst>
      <p:ext uri="{BB962C8B-B14F-4D97-AF65-F5344CB8AC3E}">
        <p14:creationId xmlns:p14="http://schemas.microsoft.com/office/powerpoint/2010/main" val="292856644"/>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7100" y="1211582"/>
            <a:ext cx="7327900" cy="2010084"/>
          </a:xfrm>
        </p:spPr>
        <p:txBody>
          <a:bodyPr/>
          <a:lstStyle/>
          <a:p>
            <a:r>
              <a:rPr lang="en-GB" dirty="0" err="1"/>
              <a:t>Introducción</a:t>
            </a:r>
            <a:endParaRPr lang="en-GB" dirty="0"/>
          </a:p>
          <a:p>
            <a:r>
              <a:rPr lang="en-GB" dirty="0" err="1"/>
              <a:t>Riesgos</a:t>
            </a:r>
            <a:r>
              <a:rPr lang="en-GB" dirty="0"/>
              <a:t> </a:t>
            </a:r>
            <a:r>
              <a:rPr lang="en-GB" dirty="0" err="1"/>
              <a:t>eléctricos</a:t>
            </a:r>
            <a:endParaRPr lang="en-GB" dirty="0"/>
          </a:p>
          <a:p>
            <a:r>
              <a:rPr lang="en-GB" dirty="0" err="1"/>
              <a:t>Pruebas</a:t>
            </a:r>
            <a:r>
              <a:rPr lang="en-GB" dirty="0"/>
              <a:t> de </a:t>
            </a:r>
            <a:r>
              <a:rPr lang="en-GB" dirty="0" err="1"/>
              <a:t>tiempos</a:t>
            </a:r>
            <a:r>
              <a:rPr lang="en-GB" dirty="0"/>
              <a:t> – </a:t>
            </a:r>
            <a:r>
              <a:rPr lang="en-GB" dirty="0" err="1"/>
              <a:t>Tecnología</a:t>
            </a:r>
            <a:r>
              <a:rPr lang="en-GB" dirty="0"/>
              <a:t> DRM</a:t>
            </a:r>
          </a:p>
          <a:p>
            <a:r>
              <a:rPr lang="en-GB" dirty="0" err="1"/>
              <a:t>Pruebas</a:t>
            </a:r>
            <a:r>
              <a:rPr lang="en-GB" dirty="0"/>
              <a:t> de </a:t>
            </a:r>
            <a:r>
              <a:rPr lang="en-GB" dirty="0" err="1"/>
              <a:t>tiempos</a:t>
            </a:r>
            <a:r>
              <a:rPr lang="en-GB" dirty="0"/>
              <a:t> – </a:t>
            </a:r>
            <a:r>
              <a:rPr lang="en-GB" dirty="0" err="1"/>
              <a:t>Tecnología</a:t>
            </a:r>
            <a:r>
              <a:rPr lang="en-GB" dirty="0"/>
              <a:t> DCM</a:t>
            </a:r>
          </a:p>
          <a:p>
            <a:r>
              <a:rPr lang="en-GB" dirty="0"/>
              <a:t>DRM vs DCM</a:t>
            </a:r>
          </a:p>
          <a:p>
            <a:pPr marL="0" indent="0">
              <a:buNone/>
            </a:pPr>
            <a:endParaRPr lang="en-GB" dirty="0"/>
          </a:p>
          <a:p>
            <a:endParaRPr lang="en-GB" dirty="0"/>
          </a:p>
          <a:p>
            <a:pPr marL="0" indent="0">
              <a:buNone/>
            </a:pPr>
            <a:endParaRPr lang="en-GB" dirty="0"/>
          </a:p>
          <a:p>
            <a:endParaRPr lang="en-GB" dirty="0"/>
          </a:p>
        </p:txBody>
      </p:sp>
      <p:sp>
        <p:nvSpPr>
          <p:cNvPr id="6" name="Title 1">
            <a:extLst>
              <a:ext uri="{FF2B5EF4-FFF2-40B4-BE49-F238E27FC236}">
                <a16:creationId xmlns:a16="http://schemas.microsoft.com/office/drawing/2014/main" id="{19E9BB6C-5F53-406B-8E37-1A5FCF6C900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Contenido</a:t>
            </a:r>
            <a:endParaRPr lang="en-GB" kern="0" dirty="0"/>
          </a:p>
        </p:txBody>
      </p:sp>
    </p:spTree>
    <p:extLst>
      <p:ext uri="{BB962C8B-B14F-4D97-AF65-F5344CB8AC3E}">
        <p14:creationId xmlns:p14="http://schemas.microsoft.com/office/powerpoint/2010/main" val="2152106599"/>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8452" y="1892650"/>
            <a:ext cx="5979088" cy="1346309"/>
          </a:xfrm>
        </p:spPr>
        <p:txBody>
          <a:bodyPr/>
          <a:lstStyle/>
          <a:p>
            <a:r>
              <a:rPr lang="es-MX" dirty="0"/>
              <a:t/>
            </a:r>
            <a:br>
              <a:rPr lang="es-MX" dirty="0"/>
            </a:br>
            <a:r>
              <a:rPr lang="es-MX" dirty="0"/>
              <a:t/>
            </a:r>
            <a:br>
              <a:rPr lang="es-MX" dirty="0"/>
            </a:br>
            <a:r>
              <a:rPr lang="es-MX" dirty="0"/>
              <a:t>Introducción</a:t>
            </a:r>
          </a:p>
        </p:txBody>
      </p:sp>
    </p:spTree>
    <p:extLst>
      <p:ext uri="{BB962C8B-B14F-4D97-AF65-F5344CB8AC3E}">
        <p14:creationId xmlns:p14="http://schemas.microsoft.com/office/powerpoint/2010/main" val="4185226243"/>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 descr="image005"/>
          <p:cNvPicPr>
            <a:picLocks noChangeAspect="1" noChangeArrowheads="1"/>
          </p:cNvPicPr>
          <p:nvPr/>
        </p:nvPicPr>
        <p:blipFill>
          <a:blip r:embed="rId2" cstate="print"/>
          <a:srcRect/>
          <a:stretch>
            <a:fillRect/>
          </a:stretch>
        </p:blipFill>
        <p:spPr bwMode="auto">
          <a:xfrm>
            <a:off x="879806" y="1758534"/>
            <a:ext cx="7453937" cy="2477133"/>
          </a:xfrm>
          <a:prstGeom prst="rect">
            <a:avLst/>
          </a:prstGeom>
          <a:noFill/>
          <a:ln w="9525">
            <a:noFill/>
            <a:miter lim="800000"/>
            <a:headEnd/>
            <a:tailEnd/>
          </a:ln>
        </p:spPr>
      </p:pic>
      <p:sp>
        <p:nvSpPr>
          <p:cNvPr id="9" name="Title 1">
            <a:extLst>
              <a:ext uri="{FF2B5EF4-FFF2-40B4-BE49-F238E27FC236}">
                <a16:creationId xmlns:a16="http://schemas.microsoft.com/office/drawing/2014/main" id="{FD7702DD-2904-4042-9F26-E44CD579006F}"/>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Introducción</a:t>
            </a:r>
            <a:endParaRPr lang="en-GB" kern="0" dirty="0"/>
          </a:p>
        </p:txBody>
      </p:sp>
      <p:sp>
        <p:nvSpPr>
          <p:cNvPr id="12" name="Content Placeholder 2"/>
          <p:cNvSpPr txBox="1">
            <a:spLocks/>
          </p:cNvSpPr>
          <p:nvPr/>
        </p:nvSpPr>
        <p:spPr bwMode="auto">
          <a:xfrm>
            <a:off x="596028" y="1121085"/>
            <a:ext cx="4343834" cy="486988"/>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marL="315913" indent="-315913" algn="l" defTabSz="739775">
              <a:spcBef>
                <a:spcPct val="20000"/>
              </a:spcBef>
              <a:buClr>
                <a:srgbClr val="FF0000"/>
              </a:buClr>
              <a:buSzPct val="100000"/>
              <a:buFont typeface="Wingdings" pitchFamily="2" charset="2"/>
              <a:buChar char="n"/>
              <a:defRPr/>
            </a:pPr>
            <a:r>
              <a:rPr lang="en-US" sz="2000" kern="0" dirty="0" err="1" smtClean="0">
                <a:solidFill>
                  <a:schemeClr val="tx2"/>
                </a:solidFill>
              </a:rPr>
              <a:t>Standrad</a:t>
            </a:r>
            <a:r>
              <a:rPr lang="en-US" sz="2000" kern="0" dirty="0" smtClean="0">
                <a:solidFill>
                  <a:schemeClr val="tx2"/>
                </a:solidFill>
              </a:rPr>
              <a:t>: IEC 50110-1</a:t>
            </a:r>
            <a:endParaRPr lang="en-US" sz="2000" kern="0" dirty="0">
              <a:solidFill>
                <a:srgbClr val="FF0000"/>
              </a:solidFill>
            </a:endParaRPr>
          </a:p>
        </p:txBody>
      </p:sp>
      <p:cxnSp>
        <p:nvCxnSpPr>
          <p:cNvPr id="5" name="Conector recto 4"/>
          <p:cNvCxnSpPr/>
          <p:nvPr/>
        </p:nvCxnSpPr>
        <p:spPr bwMode="auto">
          <a:xfrm>
            <a:off x="6642539" y="2785242"/>
            <a:ext cx="1638653" cy="0"/>
          </a:xfrm>
          <a:prstGeom prst="line">
            <a:avLst/>
          </a:prstGeom>
          <a:solidFill>
            <a:schemeClr val="accent1"/>
          </a:solidFill>
          <a:ln w="3175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Conector recto 12"/>
          <p:cNvCxnSpPr/>
          <p:nvPr/>
        </p:nvCxnSpPr>
        <p:spPr bwMode="auto">
          <a:xfrm flipV="1">
            <a:off x="932356" y="2965570"/>
            <a:ext cx="3334842" cy="1"/>
          </a:xfrm>
          <a:prstGeom prst="line">
            <a:avLst/>
          </a:prstGeom>
          <a:solidFill>
            <a:schemeClr val="accent1"/>
          </a:solidFill>
          <a:ln w="3175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08146130"/>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D7702DD-2904-4042-9F26-E44CD579006F}"/>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Introducción</a:t>
            </a:r>
            <a:endParaRPr lang="en-GB" kern="0" dirty="0"/>
          </a:p>
        </p:txBody>
      </p:sp>
      <p:pic>
        <p:nvPicPr>
          <p:cNvPr id="5" name="Picture 2"/>
          <p:cNvPicPr>
            <a:picLocks noChangeAspect="1" noChangeArrowheads="1"/>
          </p:cNvPicPr>
          <p:nvPr/>
        </p:nvPicPr>
        <p:blipFill>
          <a:blip r:embed="rId2" cstate="print"/>
          <a:srcRect/>
          <a:stretch>
            <a:fillRect/>
          </a:stretch>
        </p:blipFill>
        <p:spPr bwMode="auto">
          <a:xfrm>
            <a:off x="940326" y="1745475"/>
            <a:ext cx="7393417" cy="2490194"/>
          </a:xfrm>
          <a:prstGeom prst="rect">
            <a:avLst/>
          </a:prstGeom>
          <a:noFill/>
          <a:ln w="9525">
            <a:noFill/>
            <a:miter lim="800000"/>
            <a:headEnd/>
            <a:tailEnd/>
          </a:ln>
        </p:spPr>
      </p:pic>
      <p:sp>
        <p:nvSpPr>
          <p:cNvPr id="6" name="Content Placeholder 2"/>
          <p:cNvSpPr txBox="1">
            <a:spLocks/>
          </p:cNvSpPr>
          <p:nvPr/>
        </p:nvSpPr>
        <p:spPr bwMode="auto">
          <a:xfrm>
            <a:off x="596028" y="1121085"/>
            <a:ext cx="4343834" cy="486988"/>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marL="315913" indent="-315913" algn="l" defTabSz="739775">
              <a:spcBef>
                <a:spcPct val="20000"/>
              </a:spcBef>
              <a:buClr>
                <a:srgbClr val="FF0000"/>
              </a:buClr>
              <a:buSzPct val="100000"/>
              <a:buFont typeface="Wingdings" pitchFamily="2" charset="2"/>
              <a:buChar char="n"/>
              <a:defRPr/>
            </a:pPr>
            <a:r>
              <a:rPr lang="en-US" sz="2000" kern="0" dirty="0" err="1" smtClean="0">
                <a:solidFill>
                  <a:schemeClr val="tx2"/>
                </a:solidFill>
              </a:rPr>
              <a:t>Standrad</a:t>
            </a:r>
            <a:r>
              <a:rPr lang="en-US" sz="2000" kern="0" dirty="0" smtClean="0">
                <a:solidFill>
                  <a:schemeClr val="tx2"/>
                </a:solidFill>
              </a:rPr>
              <a:t>: IEC 50110-1</a:t>
            </a:r>
            <a:endParaRPr lang="en-US" sz="2000" kern="0" dirty="0">
              <a:solidFill>
                <a:srgbClr val="FF0000"/>
              </a:solidFill>
            </a:endParaRPr>
          </a:p>
        </p:txBody>
      </p:sp>
      <p:cxnSp>
        <p:nvCxnSpPr>
          <p:cNvPr id="8" name="Conector recto 7"/>
          <p:cNvCxnSpPr/>
          <p:nvPr/>
        </p:nvCxnSpPr>
        <p:spPr bwMode="auto">
          <a:xfrm>
            <a:off x="2217698" y="3762702"/>
            <a:ext cx="6116045" cy="1"/>
          </a:xfrm>
          <a:prstGeom prst="line">
            <a:avLst/>
          </a:prstGeom>
          <a:solidFill>
            <a:schemeClr val="accent1"/>
          </a:solidFill>
          <a:ln w="3175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Conector recto 10"/>
          <p:cNvCxnSpPr/>
          <p:nvPr/>
        </p:nvCxnSpPr>
        <p:spPr bwMode="auto">
          <a:xfrm flipV="1">
            <a:off x="919668" y="3951890"/>
            <a:ext cx="7414075" cy="5252"/>
          </a:xfrm>
          <a:prstGeom prst="line">
            <a:avLst/>
          </a:prstGeom>
          <a:solidFill>
            <a:schemeClr val="accent1"/>
          </a:solidFill>
          <a:ln w="3175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Conector recto 12"/>
          <p:cNvCxnSpPr/>
          <p:nvPr/>
        </p:nvCxnSpPr>
        <p:spPr bwMode="auto">
          <a:xfrm flipV="1">
            <a:off x="940326" y="4151586"/>
            <a:ext cx="3757798" cy="10510"/>
          </a:xfrm>
          <a:prstGeom prst="line">
            <a:avLst/>
          </a:prstGeom>
          <a:solidFill>
            <a:schemeClr val="accent1"/>
          </a:solidFill>
          <a:ln w="3175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381018653"/>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0ABBB41D-6E59-4D3D-884B-3D693730D0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869" y="949918"/>
            <a:ext cx="6746966" cy="3795168"/>
          </a:xfrm>
          <a:prstGeom prst="rect">
            <a:avLst/>
          </a:prstGeom>
        </p:spPr>
      </p:pic>
      <p:sp>
        <p:nvSpPr>
          <p:cNvPr id="7" name="TextBox 3">
            <a:extLst>
              <a:ext uri="{FF2B5EF4-FFF2-40B4-BE49-F238E27FC236}">
                <a16:creationId xmlns:a16="http://schemas.microsoft.com/office/drawing/2014/main" id="{1B7EBB61-00E4-4170-B2DC-BD392F8ACBDC}"/>
              </a:ext>
            </a:extLst>
          </p:cNvPr>
          <p:cNvSpPr txBox="1"/>
          <p:nvPr/>
        </p:nvSpPr>
        <p:spPr>
          <a:xfrm>
            <a:off x="1212421" y="4835723"/>
            <a:ext cx="2438488" cy="215444"/>
          </a:xfrm>
          <a:prstGeom prst="rect">
            <a:avLst/>
          </a:prstGeom>
          <a:noFill/>
        </p:spPr>
        <p:txBody>
          <a:bodyPr wrap="none" rtlCol="0">
            <a:spAutoFit/>
          </a:bodyPr>
          <a:lstStyle/>
          <a:p>
            <a:r>
              <a:rPr lang="sv-SE" sz="800" dirty="0">
                <a:hlinkClick r:id="rId3"/>
              </a:rPr>
              <a:t>https://www.youtube.com/watch?v=aF-Uv8T9A0s</a:t>
            </a:r>
            <a:endParaRPr lang="sv-SE" sz="800" dirty="0"/>
          </a:p>
        </p:txBody>
      </p:sp>
      <p:sp>
        <p:nvSpPr>
          <p:cNvPr id="8" name="Rectangle 4">
            <a:extLst>
              <a:ext uri="{FF2B5EF4-FFF2-40B4-BE49-F238E27FC236}">
                <a16:creationId xmlns:a16="http://schemas.microsoft.com/office/drawing/2014/main" id="{C13591B0-0018-48C9-A891-F334C01119EE}"/>
              </a:ext>
            </a:extLst>
          </p:cNvPr>
          <p:cNvSpPr/>
          <p:nvPr/>
        </p:nvSpPr>
        <p:spPr bwMode="auto">
          <a:xfrm>
            <a:off x="1965960" y="751114"/>
            <a:ext cx="4323806" cy="4084609"/>
          </a:xfrm>
          <a:prstGeom prst="rect">
            <a:avLst/>
          </a:prstGeom>
          <a:solidFill>
            <a:schemeClr val="accent4">
              <a:alpha val="25000"/>
            </a:schemeClr>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sv-SE" dirty="0">
                <a:latin typeface="Arial" pitchFamily="34" charset="0"/>
              </a:rPr>
              <a:t>Zona Segura</a:t>
            </a:r>
            <a:endParaRPr kumimoji="0" lang="sv-SE" sz="2400" b="0" i="0" u="none" strike="noStrike" cap="none" normalizeH="0" baseline="0" dirty="0">
              <a:ln>
                <a:noFill/>
              </a:ln>
              <a:solidFill>
                <a:schemeClr val="tx1"/>
              </a:solidFill>
              <a:effectLst/>
              <a:latin typeface="Arial" pitchFamily="34" charset="0"/>
            </a:endParaRPr>
          </a:p>
        </p:txBody>
      </p:sp>
      <p:sp>
        <p:nvSpPr>
          <p:cNvPr id="9" name="Title 1">
            <a:extLst>
              <a:ext uri="{FF2B5EF4-FFF2-40B4-BE49-F238E27FC236}">
                <a16:creationId xmlns:a16="http://schemas.microsoft.com/office/drawing/2014/main" id="{FD7702DD-2904-4042-9F26-E44CD579006F}"/>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Introducción</a:t>
            </a:r>
            <a:endParaRPr lang="en-GB" kern="0" dirty="0"/>
          </a:p>
        </p:txBody>
      </p:sp>
    </p:spTree>
    <p:extLst>
      <p:ext uri="{BB962C8B-B14F-4D97-AF65-F5344CB8AC3E}">
        <p14:creationId xmlns:p14="http://schemas.microsoft.com/office/powerpoint/2010/main" val="139196901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4D7226B-61B9-4DB3-9ADC-CC7D7D93FEFA}"/>
              </a:ext>
            </a:extLst>
          </p:cNvPr>
          <p:cNvSpPr txBox="1">
            <a:spLocks/>
          </p:cNvSpPr>
          <p:nvPr/>
        </p:nvSpPr>
        <p:spPr>
          <a:xfrm>
            <a:off x="927100" y="1062719"/>
            <a:ext cx="7327900" cy="3227785"/>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kern="0" dirty="0"/>
              <a:t>Megger </a:t>
            </a:r>
            <a:r>
              <a:rPr lang="en-US" kern="0" dirty="0" err="1"/>
              <a:t>fué</a:t>
            </a:r>
            <a:r>
              <a:rPr lang="en-US" kern="0" dirty="0"/>
              <a:t> </a:t>
            </a:r>
            <a:r>
              <a:rPr lang="en-US" kern="0" dirty="0" err="1"/>
              <a:t>pionero</a:t>
            </a:r>
            <a:r>
              <a:rPr lang="en-US" kern="0" dirty="0"/>
              <a:t> </a:t>
            </a:r>
            <a:r>
              <a:rPr lang="en-US" kern="0" dirty="0" err="1"/>
              <a:t>en</a:t>
            </a:r>
            <a:r>
              <a:rPr lang="en-US" kern="0" dirty="0"/>
              <a:t> 2006 – </a:t>
            </a:r>
            <a:r>
              <a:rPr lang="en-US" kern="0" dirty="0" err="1"/>
              <a:t>Ahora</a:t>
            </a:r>
            <a:r>
              <a:rPr lang="en-US" kern="0" dirty="0"/>
              <a:t> ha </a:t>
            </a:r>
            <a:r>
              <a:rPr lang="en-US" kern="0" dirty="0" err="1"/>
              <a:t>llegado</a:t>
            </a:r>
            <a:r>
              <a:rPr lang="en-US" kern="0" dirty="0"/>
              <a:t> a ser un “standard” </a:t>
            </a:r>
            <a:r>
              <a:rPr lang="en-US" kern="0" dirty="0" err="1"/>
              <a:t>en</a:t>
            </a:r>
            <a:r>
              <a:rPr lang="en-US" kern="0" dirty="0"/>
              <a:t> la </a:t>
            </a:r>
            <a:r>
              <a:rPr lang="en-US" kern="0" dirty="0" err="1"/>
              <a:t>industria</a:t>
            </a:r>
            <a:r>
              <a:rPr lang="en-US" kern="0" dirty="0"/>
              <a:t> </a:t>
            </a:r>
            <a:r>
              <a:rPr lang="en-US" kern="0" dirty="0" err="1"/>
              <a:t>eléctrica</a:t>
            </a:r>
            <a:endParaRPr lang="en-US" kern="0" dirty="0"/>
          </a:p>
          <a:p>
            <a:r>
              <a:rPr lang="en-US" kern="0" dirty="0"/>
              <a:t>La </a:t>
            </a:r>
            <a:r>
              <a:rPr lang="en-US" kern="0" dirty="0" err="1"/>
              <a:t>mayoría</a:t>
            </a:r>
            <a:r>
              <a:rPr lang="en-US" kern="0" dirty="0"/>
              <a:t> de los </a:t>
            </a:r>
            <a:r>
              <a:rPr lang="en-US" kern="0" dirty="0" err="1"/>
              <a:t>competidores</a:t>
            </a:r>
            <a:r>
              <a:rPr lang="en-US" kern="0" dirty="0"/>
              <a:t> </a:t>
            </a:r>
            <a:r>
              <a:rPr lang="en-US" kern="0" dirty="0" err="1"/>
              <a:t>han</a:t>
            </a:r>
            <a:r>
              <a:rPr lang="en-US" kern="0" dirty="0"/>
              <a:t> </a:t>
            </a:r>
            <a:r>
              <a:rPr lang="en-US" kern="0" dirty="0" err="1"/>
              <a:t>seguido</a:t>
            </a:r>
            <a:r>
              <a:rPr lang="en-US" kern="0" dirty="0"/>
              <a:t> </a:t>
            </a:r>
            <a:r>
              <a:rPr lang="en-US" kern="0" dirty="0" err="1"/>
              <a:t>ésta</a:t>
            </a:r>
            <a:r>
              <a:rPr lang="en-US" kern="0" dirty="0"/>
              <a:t> </a:t>
            </a:r>
            <a:r>
              <a:rPr lang="en-US" kern="0" dirty="0" err="1"/>
              <a:t>práctica</a:t>
            </a:r>
            <a:endParaRPr lang="en-US" kern="0" dirty="0"/>
          </a:p>
          <a:p>
            <a:r>
              <a:rPr lang="en-US" kern="0" dirty="0" err="1"/>
              <a:t>Diferentes</a:t>
            </a:r>
            <a:r>
              <a:rPr lang="en-US" kern="0" dirty="0"/>
              <a:t> </a:t>
            </a:r>
            <a:r>
              <a:rPr lang="en-US" kern="0" dirty="0" err="1"/>
              <a:t>tecnologías</a:t>
            </a:r>
            <a:r>
              <a:rPr lang="en-US" kern="0" dirty="0"/>
              <a:t> para resolver el </a:t>
            </a:r>
            <a:r>
              <a:rPr lang="en-US" kern="0" dirty="0" err="1"/>
              <a:t>mismo</a:t>
            </a:r>
            <a:r>
              <a:rPr lang="en-US" kern="0" dirty="0"/>
              <a:t> </a:t>
            </a:r>
            <a:r>
              <a:rPr lang="en-US" kern="0" dirty="0" err="1"/>
              <a:t>problema</a:t>
            </a:r>
            <a:endParaRPr lang="en-US" kern="0" dirty="0"/>
          </a:p>
          <a:p>
            <a:r>
              <a:rPr lang="en-US" kern="0" dirty="0" err="1"/>
              <a:t>Importante</a:t>
            </a:r>
            <a:r>
              <a:rPr lang="en-US" kern="0" dirty="0"/>
              <a:t> </a:t>
            </a:r>
            <a:r>
              <a:rPr lang="en-US" kern="0" dirty="0" err="1"/>
              <a:t>entender</a:t>
            </a:r>
            <a:r>
              <a:rPr lang="en-US" kern="0" dirty="0"/>
              <a:t> las </a:t>
            </a:r>
            <a:r>
              <a:rPr lang="en-US" kern="0" dirty="0" err="1"/>
              <a:t>diiferencias</a:t>
            </a:r>
            <a:r>
              <a:rPr lang="en-US" kern="0" dirty="0"/>
              <a:t> </a:t>
            </a:r>
            <a:r>
              <a:rPr lang="en-US" kern="0" dirty="0" err="1"/>
              <a:t>en</a:t>
            </a:r>
            <a:r>
              <a:rPr lang="en-US" kern="0" dirty="0"/>
              <a:t> </a:t>
            </a:r>
            <a:r>
              <a:rPr lang="en-US" kern="0" dirty="0" err="1"/>
              <a:t>tecnología</a:t>
            </a:r>
            <a:r>
              <a:rPr lang="en-US" kern="0" dirty="0"/>
              <a:t> – </a:t>
            </a:r>
            <a:r>
              <a:rPr lang="en-US" kern="0" dirty="0" err="1"/>
              <a:t>ventajas</a:t>
            </a:r>
            <a:r>
              <a:rPr lang="en-US" kern="0" dirty="0"/>
              <a:t> y </a:t>
            </a:r>
            <a:r>
              <a:rPr lang="en-US" kern="0" dirty="0" err="1"/>
              <a:t>desventajas</a:t>
            </a:r>
            <a:endParaRPr lang="en-US" kern="0" dirty="0"/>
          </a:p>
        </p:txBody>
      </p:sp>
      <p:pic>
        <p:nvPicPr>
          <p:cNvPr id="10" name="Picture 3" descr="C:\Users\nwetterstrand\AppData\Local\Microsoft\Windows\INetCache\IE\EZ5G9EWA\6943418971_c2b6e7977a_z[1].jpg">
            <a:extLst>
              <a:ext uri="{FF2B5EF4-FFF2-40B4-BE49-F238E27FC236}">
                <a16:creationId xmlns:a16="http://schemas.microsoft.com/office/drawing/2014/main" id="{BA0CD261-1DE2-40F3-BC89-A569B270A8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0740" y="3103701"/>
            <a:ext cx="4574521" cy="150816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9368FB25-F031-44B8-AD0C-C3B06CBF581D}"/>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Introducción</a:t>
            </a:r>
            <a:endParaRPr lang="en-GB" kern="0" dirty="0"/>
          </a:p>
        </p:txBody>
      </p:sp>
    </p:spTree>
    <p:extLst>
      <p:ext uri="{BB962C8B-B14F-4D97-AF65-F5344CB8AC3E}">
        <p14:creationId xmlns:p14="http://schemas.microsoft.com/office/powerpoint/2010/main" val="3258109230"/>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154" y="762568"/>
            <a:ext cx="5221020" cy="482203"/>
          </a:xfrm>
        </p:spPr>
        <p:txBody>
          <a:bodyPr/>
          <a:lstStyle/>
          <a:p>
            <a:pPr algn="l"/>
            <a:r>
              <a:rPr lang="en-US" sz="1800" dirty="0"/>
              <a:t>¿</a:t>
            </a:r>
            <a:r>
              <a:rPr lang="en-US" sz="1800" dirty="0" err="1"/>
              <a:t>Porqué</a:t>
            </a:r>
            <a:r>
              <a:rPr lang="en-US" sz="1800" dirty="0"/>
              <a:t> </a:t>
            </a:r>
            <a:r>
              <a:rPr lang="en-US" sz="1800" dirty="0" err="1"/>
              <a:t>probar</a:t>
            </a:r>
            <a:r>
              <a:rPr lang="en-US" sz="1800" dirty="0"/>
              <a:t> con </a:t>
            </a:r>
            <a:r>
              <a:rPr lang="en-US" sz="1800" dirty="0" err="1"/>
              <a:t>DualGround</a:t>
            </a:r>
            <a:r>
              <a:rPr lang="en-US" sz="1800" dirty="0"/>
              <a:t>™?</a:t>
            </a:r>
          </a:p>
        </p:txBody>
      </p:sp>
      <p:sp>
        <p:nvSpPr>
          <p:cNvPr id="3" name="Content Placeholder 2"/>
          <p:cNvSpPr>
            <a:spLocks noGrp="1"/>
          </p:cNvSpPr>
          <p:nvPr>
            <p:ph idx="1"/>
          </p:nvPr>
        </p:nvSpPr>
        <p:spPr/>
        <p:txBody>
          <a:bodyPr/>
          <a:lstStyle/>
          <a:p>
            <a:pPr>
              <a:buNone/>
            </a:pPr>
            <a:endParaRPr lang="en-US" dirty="0"/>
          </a:p>
          <a:p>
            <a:endParaRPr lang="en-US" dirty="0"/>
          </a:p>
          <a:p>
            <a:endParaRPr lang="en-US" dirty="0"/>
          </a:p>
        </p:txBody>
      </p:sp>
      <p:sp>
        <p:nvSpPr>
          <p:cNvPr id="5" name="Content Placeholder 2"/>
          <p:cNvSpPr txBox="1">
            <a:spLocks/>
          </p:cNvSpPr>
          <p:nvPr/>
        </p:nvSpPr>
        <p:spPr bwMode="auto">
          <a:xfrm>
            <a:off x="1079500" y="1446916"/>
            <a:ext cx="7327900" cy="1821426"/>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marL="315913" indent="-315913" algn="l" defTabSz="739775">
              <a:spcBef>
                <a:spcPct val="20000"/>
              </a:spcBef>
              <a:buClr>
                <a:srgbClr val="FF0000"/>
              </a:buClr>
              <a:buSzPct val="100000"/>
              <a:buFont typeface="Wingdings" pitchFamily="2" charset="2"/>
              <a:buChar char="n"/>
              <a:defRPr/>
            </a:pPr>
            <a:r>
              <a:rPr lang="en-US" sz="2000" kern="0" dirty="0">
                <a:solidFill>
                  <a:schemeClr val="tx2"/>
                </a:solidFill>
              </a:rPr>
              <a:t>Por </a:t>
            </a:r>
            <a:r>
              <a:rPr lang="en-US" sz="2000" kern="0" dirty="0" err="1">
                <a:solidFill>
                  <a:schemeClr val="tx2"/>
                </a:solidFill>
              </a:rPr>
              <a:t>nuestra</a:t>
            </a:r>
            <a:r>
              <a:rPr lang="en-US" sz="2000" kern="0" dirty="0">
                <a:solidFill>
                  <a:schemeClr val="tx2"/>
                </a:solidFill>
              </a:rPr>
              <a:t> </a:t>
            </a:r>
            <a:r>
              <a:rPr lang="en-US" sz="2000" kern="0" dirty="0" err="1">
                <a:solidFill>
                  <a:schemeClr val="tx2"/>
                </a:solidFill>
              </a:rPr>
              <a:t>propia</a:t>
            </a:r>
            <a:r>
              <a:rPr lang="en-US" sz="2000" kern="0" dirty="0">
                <a:solidFill>
                  <a:schemeClr val="tx2"/>
                </a:solidFill>
              </a:rPr>
              <a:t> </a:t>
            </a:r>
            <a:r>
              <a:rPr lang="en-US" sz="2000" kern="0" dirty="0" err="1">
                <a:solidFill>
                  <a:schemeClr val="tx2"/>
                </a:solidFill>
              </a:rPr>
              <a:t>seguridad</a:t>
            </a:r>
            <a:endParaRPr lang="en-US" sz="2000" kern="0" dirty="0">
              <a:solidFill>
                <a:srgbClr val="FF0000"/>
              </a:solidFill>
            </a:endParaRPr>
          </a:p>
          <a:p>
            <a:pPr marL="315913" marR="0" lvl="0" indent="-315913" algn="l" defTabSz="739775" rtl="0" eaLnBrk="0" fontAlgn="base" latinLnBrk="0" hangingPunct="0">
              <a:lnSpc>
                <a:spcPct val="100000"/>
              </a:lnSpc>
              <a:spcBef>
                <a:spcPct val="20000"/>
              </a:spcBef>
              <a:spcAft>
                <a:spcPct val="0"/>
              </a:spcAft>
              <a:buClr>
                <a:srgbClr val="FF0000"/>
              </a:buClr>
              <a:buSzPct val="100000"/>
              <a:buFont typeface="Wingdings" pitchFamily="2" charset="2"/>
              <a:buChar char="n"/>
              <a:tabLst/>
              <a:defRPr/>
            </a:pPr>
            <a:r>
              <a:rPr kumimoji="0" lang="en-US" sz="2000" b="0" i="0" u="none" strike="noStrike" kern="0" cap="none" spc="0" normalizeH="0" baseline="0" noProof="0" dirty="0" err="1">
                <a:ln>
                  <a:noFill/>
                </a:ln>
                <a:solidFill>
                  <a:schemeClr val="tx2"/>
                </a:solidFill>
                <a:effectLst/>
                <a:uLnTx/>
                <a:uFillTx/>
                <a:latin typeface="+mn-lt"/>
              </a:rPr>
              <a:t>Aplicar</a:t>
            </a:r>
            <a:r>
              <a:rPr kumimoji="0" lang="en-US" sz="2000" b="0" i="0" u="none" strike="noStrike" kern="0" cap="none" spc="0" normalizeH="0" baseline="0" noProof="0" dirty="0">
                <a:ln>
                  <a:noFill/>
                </a:ln>
                <a:solidFill>
                  <a:schemeClr val="tx2"/>
                </a:solidFill>
                <a:effectLst/>
                <a:uLnTx/>
                <a:uFillTx/>
                <a:latin typeface="+mn-lt"/>
              </a:rPr>
              <a:t> </a:t>
            </a:r>
            <a:r>
              <a:rPr kumimoji="0" lang="en-US" sz="2000" b="0" i="0" u="none" strike="noStrike" kern="0" cap="none" spc="0" normalizeH="0" baseline="0" noProof="0" dirty="0" err="1">
                <a:ln>
                  <a:noFill/>
                </a:ln>
                <a:solidFill>
                  <a:schemeClr val="tx2"/>
                </a:solidFill>
                <a:effectLst/>
                <a:uLnTx/>
                <a:uFillTx/>
                <a:latin typeface="+mn-lt"/>
              </a:rPr>
              <a:t>normas</a:t>
            </a:r>
            <a:r>
              <a:rPr kumimoji="0" lang="en-US" sz="2000" b="0" i="0" u="none" strike="noStrike" kern="0" cap="none" spc="0" normalizeH="0" baseline="0" noProof="0" dirty="0">
                <a:ln>
                  <a:noFill/>
                </a:ln>
                <a:solidFill>
                  <a:schemeClr val="tx2"/>
                </a:solidFill>
                <a:effectLst/>
                <a:uLnTx/>
                <a:uFillTx/>
                <a:latin typeface="+mn-lt"/>
              </a:rPr>
              <a:t>, </a:t>
            </a:r>
            <a:r>
              <a:rPr kumimoji="0" lang="en-US" sz="2000" b="0" i="0" u="none" strike="noStrike" kern="0" cap="none" spc="0" normalizeH="0" baseline="0" noProof="0" dirty="0" err="1">
                <a:ln>
                  <a:noFill/>
                </a:ln>
                <a:solidFill>
                  <a:schemeClr val="tx2"/>
                </a:solidFill>
                <a:effectLst/>
                <a:uLnTx/>
                <a:uFillTx/>
                <a:latin typeface="+mn-lt"/>
              </a:rPr>
              <a:t>leyes</a:t>
            </a:r>
            <a:r>
              <a:rPr kumimoji="0" lang="en-US" sz="2000" b="0" i="0" u="none" strike="noStrike" kern="0" cap="none" spc="0" normalizeH="0" baseline="0" noProof="0" dirty="0">
                <a:ln>
                  <a:noFill/>
                </a:ln>
                <a:solidFill>
                  <a:schemeClr val="tx2"/>
                </a:solidFill>
                <a:effectLst/>
                <a:uLnTx/>
                <a:uFillTx/>
                <a:latin typeface="+mn-lt"/>
              </a:rPr>
              <a:t> y </a:t>
            </a:r>
            <a:r>
              <a:rPr kumimoji="0" lang="en-US" sz="2000" b="0" i="0" u="none" strike="noStrike" kern="0" cap="none" spc="0" normalizeH="0" baseline="0" noProof="0" dirty="0" err="1">
                <a:ln>
                  <a:noFill/>
                </a:ln>
                <a:solidFill>
                  <a:schemeClr val="tx2"/>
                </a:solidFill>
                <a:effectLst/>
                <a:uLnTx/>
                <a:uFillTx/>
                <a:latin typeface="+mn-lt"/>
              </a:rPr>
              <a:t>regulaciones</a:t>
            </a:r>
            <a:endParaRPr kumimoji="0" lang="en-US" sz="2000" b="0" i="0" u="none" strike="noStrike" kern="0" cap="none" spc="0" normalizeH="0" baseline="0" noProof="0" dirty="0">
              <a:ln>
                <a:noFill/>
              </a:ln>
              <a:solidFill>
                <a:schemeClr val="tx2"/>
              </a:solidFill>
              <a:effectLst/>
              <a:uLnTx/>
              <a:uFillTx/>
              <a:latin typeface="+mn-lt"/>
            </a:endParaRPr>
          </a:p>
          <a:p>
            <a:pPr marL="315913" marR="0" lvl="0" indent="-315913" algn="l" defTabSz="739775" rtl="0" eaLnBrk="0" fontAlgn="base" latinLnBrk="0" hangingPunct="0">
              <a:lnSpc>
                <a:spcPct val="100000"/>
              </a:lnSpc>
              <a:spcBef>
                <a:spcPct val="20000"/>
              </a:spcBef>
              <a:spcAft>
                <a:spcPct val="0"/>
              </a:spcAft>
              <a:buClr>
                <a:srgbClr val="FF0000"/>
              </a:buClr>
              <a:buSzPct val="100000"/>
              <a:buFont typeface="Wingdings" pitchFamily="2" charset="2"/>
              <a:buChar char="n"/>
              <a:tabLst/>
              <a:defRPr/>
            </a:pPr>
            <a:r>
              <a:rPr lang="en-US" sz="2000" kern="0" dirty="0" err="1">
                <a:solidFill>
                  <a:schemeClr val="tx2"/>
                </a:solidFill>
                <a:latin typeface="+mn-lt"/>
              </a:rPr>
              <a:t>Ahorrar</a:t>
            </a:r>
            <a:r>
              <a:rPr lang="en-US" sz="2000" kern="0" dirty="0">
                <a:solidFill>
                  <a:schemeClr val="tx2"/>
                </a:solidFill>
                <a:latin typeface="+mn-lt"/>
              </a:rPr>
              <a:t> </a:t>
            </a:r>
            <a:r>
              <a:rPr lang="en-US" sz="2000" kern="0" dirty="0" err="1">
                <a:solidFill>
                  <a:schemeClr val="tx2"/>
                </a:solidFill>
                <a:latin typeface="+mn-lt"/>
              </a:rPr>
              <a:t>tiempo</a:t>
            </a:r>
            <a:endParaRPr lang="en-US" sz="2000" kern="0" dirty="0">
              <a:solidFill>
                <a:schemeClr val="tx2"/>
              </a:solidFill>
              <a:latin typeface="+mn-lt"/>
            </a:endParaRPr>
          </a:p>
          <a:p>
            <a:pPr marL="315913" marR="0" lvl="0" indent="-315913" algn="l" defTabSz="739775" rtl="0" eaLnBrk="0" fontAlgn="base" latinLnBrk="0" hangingPunct="0">
              <a:lnSpc>
                <a:spcPct val="100000"/>
              </a:lnSpc>
              <a:spcBef>
                <a:spcPct val="20000"/>
              </a:spcBef>
              <a:spcAft>
                <a:spcPct val="0"/>
              </a:spcAft>
              <a:buClr>
                <a:srgbClr val="FF0000"/>
              </a:buClr>
              <a:buSzPct val="100000"/>
              <a:buFont typeface="Wingdings" pitchFamily="2" charset="2"/>
              <a:buChar char="n"/>
              <a:tabLst/>
              <a:defRPr/>
            </a:pPr>
            <a:r>
              <a:rPr kumimoji="0" lang="en-US" sz="2000" b="0" i="0" u="none" strike="noStrike" kern="0" cap="none" spc="0" normalizeH="0" baseline="0" noProof="0" dirty="0" err="1">
                <a:ln>
                  <a:noFill/>
                </a:ln>
                <a:solidFill>
                  <a:schemeClr val="tx2"/>
                </a:solidFill>
                <a:effectLst/>
                <a:uLnTx/>
                <a:uFillTx/>
                <a:latin typeface="+mn-lt"/>
              </a:rPr>
              <a:t>Requiere</a:t>
            </a:r>
            <a:r>
              <a:rPr kumimoji="0" lang="en-US" sz="2000" b="0" i="0" u="none" strike="noStrike" kern="0" cap="none" spc="0" normalizeH="0" baseline="0" noProof="0" dirty="0">
                <a:ln>
                  <a:noFill/>
                </a:ln>
                <a:solidFill>
                  <a:schemeClr val="tx2"/>
                </a:solidFill>
                <a:effectLst/>
                <a:uLnTx/>
                <a:uFillTx/>
                <a:latin typeface="+mn-lt"/>
              </a:rPr>
              <a:t> </a:t>
            </a:r>
            <a:r>
              <a:rPr kumimoji="0" lang="en-US" sz="2000" b="0" i="0" u="none" strike="noStrike" kern="0" cap="none" spc="0" normalizeH="0" baseline="0" noProof="0" dirty="0" err="1">
                <a:ln>
                  <a:noFill/>
                </a:ln>
                <a:solidFill>
                  <a:schemeClr val="tx2"/>
                </a:solidFill>
                <a:effectLst/>
                <a:uLnTx/>
                <a:uFillTx/>
                <a:latin typeface="+mn-lt"/>
              </a:rPr>
              <a:t>menos</a:t>
            </a:r>
            <a:r>
              <a:rPr kumimoji="0" lang="en-US" sz="2000" b="0" i="0" u="none" strike="noStrike" kern="0" cap="none" spc="0" normalizeH="0" baseline="0" noProof="0" dirty="0">
                <a:ln>
                  <a:noFill/>
                </a:ln>
                <a:solidFill>
                  <a:schemeClr val="tx2"/>
                </a:solidFill>
                <a:effectLst/>
                <a:uLnTx/>
                <a:uFillTx/>
                <a:latin typeface="+mn-lt"/>
              </a:rPr>
              <a:t> </a:t>
            </a:r>
            <a:r>
              <a:rPr kumimoji="0" lang="en-US" sz="2000" b="0" i="0" u="none" strike="noStrike" kern="0" cap="none" spc="0" normalizeH="0" baseline="0" noProof="0" dirty="0" err="1">
                <a:ln>
                  <a:noFill/>
                </a:ln>
                <a:solidFill>
                  <a:schemeClr val="tx2"/>
                </a:solidFill>
                <a:effectLst/>
                <a:uLnTx/>
                <a:uFillTx/>
                <a:latin typeface="+mn-lt"/>
              </a:rPr>
              <a:t>esfuerzo</a:t>
            </a:r>
            <a:r>
              <a:rPr kumimoji="0" lang="en-US" sz="2000" b="0" i="0" u="none" strike="noStrike" kern="0" cap="none" spc="0" normalizeH="0" baseline="0" noProof="0" dirty="0">
                <a:ln>
                  <a:noFill/>
                </a:ln>
                <a:solidFill>
                  <a:schemeClr val="tx2"/>
                </a:solidFill>
                <a:effectLst/>
                <a:uLnTx/>
                <a:uFillTx/>
                <a:latin typeface="+mn-lt"/>
              </a:rPr>
              <a:t> </a:t>
            </a:r>
            <a:r>
              <a:rPr lang="en-US" sz="2000" kern="0" dirty="0" err="1">
                <a:solidFill>
                  <a:schemeClr val="tx2"/>
                </a:solidFill>
                <a:latin typeface="+mn-lt"/>
              </a:rPr>
              <a:t>en</a:t>
            </a:r>
            <a:r>
              <a:rPr lang="en-US" sz="2000" kern="0" dirty="0">
                <a:solidFill>
                  <a:schemeClr val="tx2"/>
                </a:solidFill>
                <a:latin typeface="+mn-lt"/>
              </a:rPr>
              <a:t> el</a:t>
            </a:r>
            <a:r>
              <a:rPr kumimoji="0" lang="en-US" sz="2000" b="0" i="0" u="none" strike="noStrike" kern="0" cap="none" spc="0" normalizeH="0" baseline="0" noProof="0" dirty="0">
                <a:ln>
                  <a:noFill/>
                </a:ln>
                <a:solidFill>
                  <a:schemeClr val="tx2"/>
                </a:solidFill>
                <a:effectLst/>
                <a:uLnTx/>
                <a:uFillTx/>
                <a:latin typeface="+mn-lt"/>
              </a:rPr>
              <a:t> </a:t>
            </a:r>
            <a:r>
              <a:rPr kumimoji="0" lang="en-US" sz="2000" b="0" i="0" u="none" strike="noStrike" kern="0" cap="none" spc="0" normalizeH="0" baseline="0" noProof="0" dirty="0" err="1">
                <a:ln>
                  <a:noFill/>
                </a:ln>
                <a:solidFill>
                  <a:schemeClr val="tx2"/>
                </a:solidFill>
                <a:effectLst/>
                <a:uLnTx/>
                <a:uFillTx/>
                <a:latin typeface="+mn-lt"/>
              </a:rPr>
              <a:t>trabajo</a:t>
            </a:r>
            <a:endParaRPr kumimoji="0" lang="en-US" sz="2000" b="0" i="0" u="none" strike="noStrike" kern="0" cap="none" spc="0" normalizeH="0" baseline="0" noProof="0" dirty="0">
              <a:ln>
                <a:noFill/>
              </a:ln>
              <a:solidFill>
                <a:schemeClr val="tx2"/>
              </a:solidFill>
              <a:effectLst/>
              <a:uLnTx/>
              <a:uFillTx/>
              <a:latin typeface="+mn-lt"/>
            </a:endParaRPr>
          </a:p>
        </p:txBody>
      </p:sp>
      <p:pic>
        <p:nvPicPr>
          <p:cNvPr id="3074" name="Picture 2" descr="C:\Users\nwetterstrand\AppData\Local\Microsoft\Windows\INetCache\IE\EZ5G9EWA\Save+time+writing+conten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3153" y="3230248"/>
            <a:ext cx="1806713" cy="1568732"/>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nwetterstrand\AppData\Local\Microsoft\Windows\INetCache\IE\0M1AQDMT\make_money[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6318" y="3002526"/>
            <a:ext cx="1845195" cy="179645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nwetterstrand\AppData\Local\Microsoft\Windows\INetCache\IE\EBQAOWVQ\yes-im-complaint[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8404" y="3083442"/>
            <a:ext cx="1443503" cy="171553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nwetterstrand\AppData\Local\Microsoft\Windows\INetCache\IE\0M1AQDMT\large_safety_first_banner[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4066" y="1181100"/>
            <a:ext cx="2743200" cy="13763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3FFD3CEA-90F9-486E-AE6B-87F50BA283B7}"/>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Introducción</a:t>
            </a:r>
            <a:endParaRPr lang="en-GB" kern="0" dirty="0"/>
          </a:p>
        </p:txBody>
      </p:sp>
    </p:spTree>
    <p:extLst>
      <p:ext uri="{BB962C8B-B14F-4D97-AF65-F5344CB8AC3E}">
        <p14:creationId xmlns:p14="http://schemas.microsoft.com/office/powerpoint/2010/main" val="2064080124"/>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8452" y="1892650"/>
            <a:ext cx="5979088" cy="1346309"/>
          </a:xfrm>
        </p:spPr>
        <p:txBody>
          <a:bodyPr/>
          <a:lstStyle/>
          <a:p>
            <a:r>
              <a:rPr lang="es-MX" dirty="0"/>
              <a:t/>
            </a:r>
            <a:br>
              <a:rPr lang="es-MX" dirty="0"/>
            </a:br>
            <a:r>
              <a:rPr lang="es-MX" dirty="0"/>
              <a:t/>
            </a:r>
            <a:br>
              <a:rPr lang="es-MX" dirty="0"/>
            </a:br>
            <a:r>
              <a:rPr lang="es-MX" dirty="0"/>
              <a:t>Riesgos eléctricos</a:t>
            </a:r>
          </a:p>
        </p:txBody>
      </p:sp>
    </p:spTree>
    <p:extLst>
      <p:ext uri="{BB962C8B-B14F-4D97-AF65-F5344CB8AC3E}">
        <p14:creationId xmlns:p14="http://schemas.microsoft.com/office/powerpoint/2010/main" val="3330225692"/>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7100" y="956397"/>
            <a:ext cx="7327900" cy="3594335"/>
          </a:xfrm>
        </p:spPr>
        <p:txBody>
          <a:bodyPr/>
          <a:lstStyle/>
          <a:p>
            <a:r>
              <a:rPr lang="en-US" sz="1800" dirty="0"/>
              <a:t>Re-</a:t>
            </a:r>
            <a:r>
              <a:rPr lang="en-US" sz="1800" dirty="0" err="1"/>
              <a:t>energización</a:t>
            </a:r>
            <a:r>
              <a:rPr lang="en-US" sz="1800" dirty="0"/>
              <a:t> accidental de la </a:t>
            </a:r>
            <a:r>
              <a:rPr lang="en-US" sz="1800" dirty="0" err="1"/>
              <a:t>instalación</a:t>
            </a:r>
            <a:endParaRPr lang="en-US" sz="1800" dirty="0"/>
          </a:p>
          <a:p>
            <a:r>
              <a:rPr lang="en-US" sz="1800" dirty="0" err="1"/>
              <a:t>Descargas</a:t>
            </a:r>
            <a:r>
              <a:rPr lang="en-US" sz="1800" dirty="0"/>
              <a:t> </a:t>
            </a:r>
            <a:r>
              <a:rPr lang="en-US" sz="1800" dirty="0" err="1"/>
              <a:t>atmosféricas</a:t>
            </a:r>
            <a:endParaRPr lang="en-US" sz="1800" dirty="0"/>
          </a:p>
          <a:p>
            <a:r>
              <a:rPr lang="en-US" sz="1800" dirty="0"/>
              <a:t>Corrientes </a:t>
            </a:r>
            <a:r>
              <a:rPr lang="en-US" sz="1800" dirty="0" err="1"/>
              <a:t>inducidas</a:t>
            </a:r>
            <a:r>
              <a:rPr lang="en-US" sz="1800" dirty="0"/>
              <a:t>, </a:t>
            </a:r>
            <a:r>
              <a:rPr lang="en-US" sz="1800" dirty="0" err="1"/>
              <a:t>debido</a:t>
            </a:r>
            <a:r>
              <a:rPr lang="en-US" sz="1800" dirty="0"/>
              <a:t> a </a:t>
            </a:r>
            <a:r>
              <a:rPr lang="en-US" sz="1800" dirty="0" err="1"/>
              <a:t>corrientes</a:t>
            </a:r>
            <a:r>
              <a:rPr lang="en-US" sz="1800" dirty="0"/>
              <a:t> de </a:t>
            </a:r>
            <a:r>
              <a:rPr lang="en-US" sz="1800" dirty="0" err="1"/>
              <a:t>carga</a:t>
            </a:r>
            <a:r>
              <a:rPr lang="en-US" sz="1800" dirty="0"/>
              <a:t> </a:t>
            </a:r>
            <a:r>
              <a:rPr lang="en-US" sz="1800" dirty="0" err="1"/>
              <a:t>en</a:t>
            </a:r>
            <a:r>
              <a:rPr lang="en-US" sz="1800" dirty="0"/>
              <a:t> </a:t>
            </a:r>
            <a:r>
              <a:rPr lang="en-US" sz="1800" dirty="0" err="1"/>
              <a:t>conductores</a:t>
            </a:r>
            <a:r>
              <a:rPr lang="en-US" sz="1800" dirty="0"/>
              <a:t> </a:t>
            </a:r>
            <a:r>
              <a:rPr lang="en-US" sz="1800" dirty="0" err="1"/>
              <a:t>cercanos</a:t>
            </a:r>
            <a:endParaRPr lang="en-US" sz="1800" dirty="0"/>
          </a:p>
          <a:p>
            <a:r>
              <a:rPr lang="en-US" sz="1800" dirty="0"/>
              <a:t>Corrientes de </a:t>
            </a:r>
            <a:r>
              <a:rPr lang="en-US" sz="1800" dirty="0" err="1"/>
              <a:t>acople</a:t>
            </a:r>
            <a:r>
              <a:rPr lang="en-US" sz="1800" dirty="0"/>
              <a:t> </a:t>
            </a:r>
            <a:r>
              <a:rPr lang="en-US" sz="1800" dirty="0" err="1"/>
              <a:t>capacitivo</a:t>
            </a:r>
            <a:r>
              <a:rPr lang="en-US" sz="1800" dirty="0"/>
              <a:t>, </a:t>
            </a:r>
            <a:r>
              <a:rPr lang="en-US" sz="1800" dirty="0" err="1"/>
              <a:t>debido</a:t>
            </a:r>
            <a:r>
              <a:rPr lang="en-US" sz="1800" dirty="0"/>
              <a:t> a </a:t>
            </a:r>
            <a:r>
              <a:rPr lang="en-US" sz="1800" dirty="0" err="1"/>
              <a:t>instalaciones</a:t>
            </a:r>
            <a:r>
              <a:rPr lang="en-US" sz="1800" dirty="0"/>
              <a:t> </a:t>
            </a:r>
            <a:r>
              <a:rPr lang="en-US" sz="1800" dirty="0" err="1"/>
              <a:t>energizadas</a:t>
            </a:r>
            <a:r>
              <a:rPr lang="en-US" sz="1800" dirty="0"/>
              <a:t> </a:t>
            </a:r>
            <a:r>
              <a:rPr lang="en-US" sz="1800" dirty="0" err="1"/>
              <a:t>adyacentes</a:t>
            </a:r>
            <a:r>
              <a:rPr lang="en-US" sz="1800" dirty="0"/>
              <a:t> (</a:t>
            </a:r>
            <a:r>
              <a:rPr lang="en-US" sz="1800" dirty="0" err="1"/>
              <a:t>líneas</a:t>
            </a:r>
            <a:r>
              <a:rPr lang="en-US" sz="1800" dirty="0"/>
              <a:t> </a:t>
            </a:r>
            <a:r>
              <a:rPr lang="en-US" sz="1800" dirty="0" err="1"/>
              <a:t>aéreas</a:t>
            </a:r>
            <a:r>
              <a:rPr lang="en-US" sz="1800" dirty="0"/>
              <a:t>)</a:t>
            </a:r>
          </a:p>
          <a:p>
            <a:endParaRPr lang="en-US" sz="1800" dirty="0"/>
          </a:p>
          <a:p>
            <a:pPr marL="0" indent="0">
              <a:buNone/>
            </a:pPr>
            <a:r>
              <a:rPr lang="en-US" sz="1800" b="1" u="sng" dirty="0" err="1"/>
              <a:t>Podrían</a:t>
            </a:r>
            <a:r>
              <a:rPr lang="en-US" sz="1800" b="1" u="sng" dirty="0"/>
              <a:t> </a:t>
            </a:r>
            <a:r>
              <a:rPr lang="en-US" sz="1800" b="1" u="sng" dirty="0" err="1"/>
              <a:t>llegar</a:t>
            </a:r>
            <a:r>
              <a:rPr lang="en-US" sz="1800" b="1" u="sng" dirty="0"/>
              <a:t> a: </a:t>
            </a:r>
          </a:p>
          <a:p>
            <a:r>
              <a:rPr lang="en-US" sz="1800" dirty="0" err="1"/>
              <a:t>Electrocución</a:t>
            </a:r>
            <a:endParaRPr lang="en-US" sz="1800" dirty="0"/>
          </a:p>
          <a:p>
            <a:r>
              <a:rPr lang="en-US" sz="1800" dirty="0" err="1"/>
              <a:t>Quemaduras</a:t>
            </a:r>
            <a:r>
              <a:rPr lang="en-US" sz="1800" dirty="0"/>
              <a:t>, </a:t>
            </a:r>
            <a:r>
              <a:rPr lang="en-US" sz="1800" dirty="0" err="1"/>
              <a:t>debido</a:t>
            </a:r>
            <a:r>
              <a:rPr lang="en-US" sz="1800" dirty="0"/>
              <a:t> al </a:t>
            </a:r>
            <a:r>
              <a:rPr lang="en-US" sz="1800" dirty="0" err="1"/>
              <a:t>arco</a:t>
            </a:r>
            <a:r>
              <a:rPr lang="en-US" sz="1800" dirty="0"/>
              <a:t> </a:t>
            </a:r>
            <a:r>
              <a:rPr lang="en-US" sz="1800" dirty="0" err="1"/>
              <a:t>eléctrico</a:t>
            </a:r>
            <a:endParaRPr lang="en-US" sz="1800" dirty="0"/>
          </a:p>
          <a:p>
            <a:r>
              <a:rPr lang="en-US" sz="1800" dirty="0" err="1"/>
              <a:t>Heridas</a:t>
            </a:r>
            <a:r>
              <a:rPr lang="en-US" sz="1800" dirty="0"/>
              <a:t> </a:t>
            </a:r>
            <a:r>
              <a:rPr lang="en-US" sz="1800" dirty="0" err="1"/>
              <a:t>secundarias</a:t>
            </a:r>
            <a:endParaRPr lang="en-US" sz="1800" dirty="0"/>
          </a:p>
        </p:txBody>
      </p:sp>
      <p:pic>
        <p:nvPicPr>
          <p:cNvPr id="4098" name="Picture 2" descr="C:\Users\nwetterstrand\AppData\Local\Microsoft\Windows\INetCache\IE\EZ5G9EWA\cartoon_ambulance[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0861" y="2754342"/>
            <a:ext cx="1699277" cy="1446753"/>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47FC535D-A9CA-4710-BE9D-79DE964ECC3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Riesgos</a:t>
            </a:r>
            <a:r>
              <a:rPr lang="en-GB" kern="0" dirty="0"/>
              <a:t> </a:t>
            </a:r>
            <a:r>
              <a:rPr lang="en-GB" kern="0" dirty="0" err="1"/>
              <a:t>eléctricos</a:t>
            </a:r>
            <a:endParaRPr lang="en-GB" kern="0" dirty="0"/>
          </a:p>
        </p:txBody>
      </p:sp>
    </p:spTree>
    <p:extLst>
      <p:ext uri="{BB962C8B-B14F-4D97-AF65-F5344CB8AC3E}">
        <p14:creationId xmlns:p14="http://schemas.microsoft.com/office/powerpoint/2010/main" val="3981633945"/>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7FC535D-A9CA-4710-BE9D-79DE964ECC3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Riesgos</a:t>
            </a:r>
            <a:r>
              <a:rPr lang="en-GB" kern="0" dirty="0"/>
              <a:t> </a:t>
            </a:r>
            <a:r>
              <a:rPr lang="en-GB" kern="0" dirty="0" err="1"/>
              <a:t>eléctricos</a:t>
            </a:r>
            <a:endParaRPr lang="en-GB" kern="0" dirty="0"/>
          </a:p>
        </p:txBody>
      </p:sp>
      <p:pic>
        <p:nvPicPr>
          <p:cNvPr id="6" name="Imagen 5"/>
          <p:cNvPicPr/>
          <p:nvPr/>
        </p:nvPicPr>
        <p:blipFill>
          <a:blip r:embed="rId2">
            <a:extLst>
              <a:ext uri="{28A0092B-C50C-407E-A947-70E740481C1C}">
                <a14:useLocalDpi xmlns:a14="http://schemas.microsoft.com/office/drawing/2010/main" val="0"/>
              </a:ext>
            </a:extLst>
          </a:blip>
          <a:srcRect/>
          <a:stretch>
            <a:fillRect/>
          </a:stretch>
        </p:blipFill>
        <p:spPr bwMode="auto">
          <a:xfrm>
            <a:off x="273268" y="1334077"/>
            <a:ext cx="4235669" cy="3090778"/>
          </a:xfrm>
          <a:prstGeom prst="rect">
            <a:avLst/>
          </a:prstGeom>
          <a:noFill/>
          <a:ln>
            <a:noFill/>
          </a:ln>
        </p:spPr>
      </p:pic>
      <p:pic>
        <p:nvPicPr>
          <p:cNvPr id="8" name="Imagen 7"/>
          <p:cNvPicPr/>
          <p:nvPr/>
        </p:nvPicPr>
        <p:blipFill>
          <a:blip r:embed="rId3">
            <a:extLst>
              <a:ext uri="{28A0092B-C50C-407E-A947-70E740481C1C}">
                <a14:useLocalDpi xmlns:a14="http://schemas.microsoft.com/office/drawing/2010/main" val="0"/>
              </a:ext>
            </a:extLst>
          </a:blip>
          <a:srcRect/>
          <a:stretch>
            <a:fillRect/>
          </a:stretch>
        </p:blipFill>
        <p:spPr bwMode="auto">
          <a:xfrm>
            <a:off x="4750676" y="1344587"/>
            <a:ext cx="4193627" cy="3080268"/>
          </a:xfrm>
          <a:prstGeom prst="rect">
            <a:avLst/>
          </a:prstGeom>
          <a:noFill/>
          <a:ln>
            <a:noFill/>
          </a:ln>
        </p:spPr>
      </p:pic>
    </p:spTree>
    <p:extLst>
      <p:ext uri="{BB962C8B-B14F-4D97-AF65-F5344CB8AC3E}">
        <p14:creationId xmlns:p14="http://schemas.microsoft.com/office/powerpoint/2010/main" val="212518129"/>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r="29733"/>
          <a:stretch/>
        </p:blipFill>
        <p:spPr>
          <a:xfrm>
            <a:off x="224387" y="1392865"/>
            <a:ext cx="4089400" cy="3273625"/>
          </a:xfrm>
          <a:prstGeom prst="rect">
            <a:avLst/>
          </a:prstGeom>
        </p:spPr>
      </p:pic>
      <p:sp>
        <p:nvSpPr>
          <p:cNvPr id="5" name="TextBox 4"/>
          <p:cNvSpPr txBox="1"/>
          <p:nvPr/>
        </p:nvSpPr>
        <p:spPr>
          <a:xfrm>
            <a:off x="4263653" y="1972704"/>
            <a:ext cx="4763389" cy="2308324"/>
          </a:xfrm>
          <a:prstGeom prst="rect">
            <a:avLst/>
          </a:prstGeom>
          <a:noFill/>
        </p:spPr>
        <p:txBody>
          <a:bodyPr wrap="square" rtlCol="0">
            <a:spAutoFit/>
          </a:bodyPr>
          <a:lstStyle/>
          <a:p>
            <a:pPr algn="l"/>
            <a:r>
              <a:rPr lang="en-US" sz="1600" b="1" u="sng" dirty="0"/>
              <a:t>Un </a:t>
            </a:r>
            <a:r>
              <a:rPr lang="en-US" sz="1600" b="1" u="sng" dirty="0" err="1"/>
              <a:t>extremo</a:t>
            </a:r>
            <a:r>
              <a:rPr lang="en-US" sz="1600" b="1" u="sng" dirty="0"/>
              <a:t> </a:t>
            </a:r>
            <a:r>
              <a:rPr lang="en-US" sz="1600" b="1" u="sng" dirty="0" err="1"/>
              <a:t>puesto</a:t>
            </a:r>
            <a:r>
              <a:rPr lang="en-US" sz="1600" b="1" u="sng" dirty="0"/>
              <a:t> a tierra – </a:t>
            </a:r>
            <a:r>
              <a:rPr lang="en-US" sz="1600" b="1" u="sng" dirty="0" err="1"/>
              <a:t>Interruptor</a:t>
            </a:r>
            <a:r>
              <a:rPr lang="en-US" sz="1600" b="1" u="sng" dirty="0"/>
              <a:t> </a:t>
            </a:r>
            <a:r>
              <a:rPr lang="en-US" sz="1600" b="1" u="sng" dirty="0" err="1"/>
              <a:t>abierto</a:t>
            </a:r>
            <a:endParaRPr lang="en-US" sz="1600" b="1" u="sng" dirty="0"/>
          </a:p>
          <a:p>
            <a:pPr algn="l"/>
            <a:endParaRPr lang="en-US" sz="1600" dirty="0">
              <a:solidFill>
                <a:srgbClr val="009900"/>
              </a:solidFill>
            </a:endParaRPr>
          </a:p>
          <a:p>
            <a:pPr marL="285750" indent="-285750" algn="l">
              <a:buFont typeface="Arial" panose="020B0604020202020204" pitchFamily="34" charset="0"/>
              <a:buChar char="•"/>
            </a:pPr>
            <a:r>
              <a:rPr lang="en-US" sz="1600" dirty="0">
                <a:solidFill>
                  <a:srgbClr val="009900"/>
                </a:solidFill>
              </a:rPr>
              <a:t>La </a:t>
            </a:r>
            <a:r>
              <a:rPr lang="en-US" sz="1600" dirty="0" err="1">
                <a:solidFill>
                  <a:srgbClr val="009900"/>
                </a:solidFill>
              </a:rPr>
              <a:t>corriente</a:t>
            </a:r>
            <a:r>
              <a:rPr lang="en-US" sz="1600" dirty="0">
                <a:solidFill>
                  <a:srgbClr val="009900"/>
                </a:solidFill>
              </a:rPr>
              <a:t> </a:t>
            </a:r>
            <a:r>
              <a:rPr lang="en-US" sz="1600" dirty="0" err="1">
                <a:solidFill>
                  <a:srgbClr val="009900"/>
                </a:solidFill>
              </a:rPr>
              <a:t>capacitiva</a:t>
            </a:r>
            <a:r>
              <a:rPr lang="en-US" sz="1600" dirty="0">
                <a:solidFill>
                  <a:srgbClr val="009900"/>
                </a:solidFill>
              </a:rPr>
              <a:t> es </a:t>
            </a:r>
            <a:r>
              <a:rPr lang="en-US" sz="1600" dirty="0" err="1">
                <a:solidFill>
                  <a:srgbClr val="009900"/>
                </a:solidFill>
              </a:rPr>
              <a:t>conducida</a:t>
            </a:r>
            <a:r>
              <a:rPr lang="en-US" sz="1600" dirty="0">
                <a:solidFill>
                  <a:srgbClr val="009900"/>
                </a:solidFill>
              </a:rPr>
              <a:t> a tierra, a </a:t>
            </a:r>
            <a:r>
              <a:rPr lang="en-US" sz="1600" dirty="0" err="1">
                <a:solidFill>
                  <a:srgbClr val="009900"/>
                </a:solidFill>
              </a:rPr>
              <a:t>través</a:t>
            </a:r>
            <a:r>
              <a:rPr lang="en-US" sz="1600" dirty="0">
                <a:solidFill>
                  <a:srgbClr val="009900"/>
                </a:solidFill>
              </a:rPr>
              <a:t> del </a:t>
            </a:r>
            <a:r>
              <a:rPr lang="en-US" sz="1600" dirty="0" err="1">
                <a:solidFill>
                  <a:srgbClr val="009900"/>
                </a:solidFill>
              </a:rPr>
              <a:t>equipo</a:t>
            </a:r>
            <a:r>
              <a:rPr lang="en-US" sz="1600" dirty="0">
                <a:solidFill>
                  <a:srgbClr val="009900"/>
                </a:solidFill>
              </a:rPr>
              <a:t> de </a:t>
            </a:r>
            <a:r>
              <a:rPr lang="en-US" sz="1600" dirty="0" err="1">
                <a:solidFill>
                  <a:srgbClr val="009900"/>
                </a:solidFill>
              </a:rPr>
              <a:t>prueba</a:t>
            </a:r>
            <a:endParaRPr lang="en-US" sz="1600" dirty="0">
              <a:solidFill>
                <a:srgbClr val="009900"/>
              </a:solidFill>
            </a:endParaRPr>
          </a:p>
          <a:p>
            <a:pPr algn="l"/>
            <a:endParaRPr lang="en-US" sz="1600" dirty="0">
              <a:solidFill>
                <a:srgbClr val="FF0000"/>
              </a:solidFill>
            </a:endParaRPr>
          </a:p>
          <a:p>
            <a:pPr marL="285750" indent="-285750" algn="l">
              <a:buFont typeface="Arial" panose="020B0604020202020204" pitchFamily="34" charset="0"/>
              <a:buChar char="•"/>
            </a:pPr>
            <a:r>
              <a:rPr lang="en-US" sz="1600" dirty="0">
                <a:solidFill>
                  <a:srgbClr val="FF0000"/>
                </a:solidFill>
              </a:rPr>
              <a:t>Al </a:t>
            </a:r>
            <a:r>
              <a:rPr lang="en-US" sz="1600" dirty="0" err="1">
                <a:solidFill>
                  <a:srgbClr val="FF0000"/>
                </a:solidFill>
              </a:rPr>
              <a:t>desconectar</a:t>
            </a:r>
            <a:r>
              <a:rPr lang="en-US" sz="1600" dirty="0">
                <a:solidFill>
                  <a:srgbClr val="FF0000"/>
                </a:solidFill>
              </a:rPr>
              <a:t> los cables de </a:t>
            </a:r>
            <a:r>
              <a:rPr lang="en-US" sz="1600" dirty="0" err="1">
                <a:solidFill>
                  <a:srgbClr val="FF0000"/>
                </a:solidFill>
              </a:rPr>
              <a:t>prueba</a:t>
            </a:r>
            <a:r>
              <a:rPr lang="en-US" sz="1600" dirty="0">
                <a:solidFill>
                  <a:srgbClr val="FF0000"/>
                </a:solidFill>
              </a:rPr>
              <a:t> se </a:t>
            </a:r>
            <a:r>
              <a:rPr lang="en-US" sz="1600" dirty="0" err="1">
                <a:solidFill>
                  <a:srgbClr val="FF0000"/>
                </a:solidFill>
              </a:rPr>
              <a:t>crea</a:t>
            </a:r>
            <a:r>
              <a:rPr lang="en-US" sz="1600" dirty="0">
                <a:solidFill>
                  <a:srgbClr val="FF0000"/>
                </a:solidFill>
              </a:rPr>
              <a:t> un </a:t>
            </a:r>
            <a:r>
              <a:rPr lang="en-US" sz="1600" dirty="0" err="1">
                <a:solidFill>
                  <a:srgbClr val="FF0000"/>
                </a:solidFill>
              </a:rPr>
              <a:t>arco</a:t>
            </a:r>
            <a:r>
              <a:rPr lang="en-US" sz="1600" dirty="0">
                <a:solidFill>
                  <a:srgbClr val="FF0000"/>
                </a:solidFill>
              </a:rPr>
              <a:t> </a:t>
            </a:r>
            <a:r>
              <a:rPr lang="en-US" sz="1600" dirty="0" err="1">
                <a:solidFill>
                  <a:srgbClr val="FF0000"/>
                </a:solidFill>
              </a:rPr>
              <a:t>eléctrico</a:t>
            </a:r>
            <a:r>
              <a:rPr lang="en-US" sz="1600" dirty="0">
                <a:solidFill>
                  <a:srgbClr val="FF0000"/>
                </a:solidFill>
              </a:rPr>
              <a:t> (</a:t>
            </a:r>
            <a:r>
              <a:rPr lang="en-US" sz="1600" dirty="0" err="1">
                <a:solidFill>
                  <a:srgbClr val="FF0000"/>
                </a:solidFill>
              </a:rPr>
              <a:t>inmediatamente</a:t>
            </a:r>
            <a:r>
              <a:rPr lang="en-US" sz="1600" dirty="0">
                <a:solidFill>
                  <a:srgbClr val="FF0000"/>
                </a:solidFill>
              </a:rPr>
              <a:t>) </a:t>
            </a:r>
          </a:p>
          <a:p>
            <a:pPr marL="285750" indent="-285750" algn="l">
              <a:buFont typeface="Arial" panose="020B0604020202020204" pitchFamily="34" charset="0"/>
              <a:buChar char="•"/>
            </a:pPr>
            <a:r>
              <a:rPr lang="en-US" sz="1600" dirty="0">
                <a:solidFill>
                  <a:srgbClr val="FF0000"/>
                </a:solidFill>
              </a:rPr>
              <a:t>Si no se </a:t>
            </a:r>
            <a:r>
              <a:rPr lang="en-US" sz="1600" dirty="0" err="1">
                <a:solidFill>
                  <a:srgbClr val="FF0000"/>
                </a:solidFill>
              </a:rPr>
              <a:t>está</a:t>
            </a:r>
            <a:r>
              <a:rPr lang="en-US" sz="1600" dirty="0">
                <a:solidFill>
                  <a:srgbClr val="FF0000"/>
                </a:solidFill>
              </a:rPr>
              <a:t> de suerte, la </a:t>
            </a:r>
            <a:r>
              <a:rPr lang="en-US" sz="1600" dirty="0" err="1">
                <a:solidFill>
                  <a:srgbClr val="FF0000"/>
                </a:solidFill>
              </a:rPr>
              <a:t>corriente</a:t>
            </a:r>
            <a:r>
              <a:rPr lang="en-US" sz="1600" dirty="0">
                <a:solidFill>
                  <a:srgbClr val="FF0000"/>
                </a:solidFill>
              </a:rPr>
              <a:t> </a:t>
            </a:r>
            <a:r>
              <a:rPr lang="en-US" sz="1600" dirty="0" err="1">
                <a:solidFill>
                  <a:srgbClr val="FF0000"/>
                </a:solidFill>
              </a:rPr>
              <a:t>pasará</a:t>
            </a:r>
            <a:r>
              <a:rPr lang="en-US" sz="1600" dirty="0">
                <a:solidFill>
                  <a:srgbClr val="FF0000"/>
                </a:solidFill>
              </a:rPr>
              <a:t> a </a:t>
            </a:r>
            <a:r>
              <a:rPr lang="en-US" sz="1600" dirty="0" err="1">
                <a:solidFill>
                  <a:srgbClr val="FF0000"/>
                </a:solidFill>
              </a:rPr>
              <a:t>través</a:t>
            </a:r>
            <a:r>
              <a:rPr lang="en-US" sz="1600" dirty="0">
                <a:solidFill>
                  <a:srgbClr val="FF0000"/>
                </a:solidFill>
              </a:rPr>
              <a:t> del </a:t>
            </a:r>
            <a:r>
              <a:rPr lang="en-US" sz="1600" dirty="0" err="1">
                <a:solidFill>
                  <a:srgbClr val="FF0000"/>
                </a:solidFill>
              </a:rPr>
              <a:t>cuerpo</a:t>
            </a:r>
            <a:endParaRPr lang="en-US" sz="1600" dirty="0">
              <a:solidFill>
                <a:srgbClr val="FF0000"/>
              </a:solidFill>
            </a:endParaRPr>
          </a:p>
        </p:txBody>
      </p:sp>
      <p:cxnSp>
        <p:nvCxnSpPr>
          <p:cNvPr id="7" name="Straight Arrow Connector 6"/>
          <p:cNvCxnSpPr>
            <a:cxnSpLocks/>
          </p:cNvCxnSpPr>
          <p:nvPr/>
        </p:nvCxnSpPr>
        <p:spPr bwMode="auto">
          <a:xfrm flipH="1" flipV="1">
            <a:off x="2772669" y="3488368"/>
            <a:ext cx="1225173" cy="94804"/>
          </a:xfrm>
          <a:prstGeom prst="straightConnector1">
            <a:avLst/>
          </a:prstGeom>
          <a:solidFill>
            <a:schemeClr val="accent1"/>
          </a:solidFill>
          <a:ln w="25400" cap="flat" cmpd="sng" algn="ctr">
            <a:solidFill>
              <a:srgbClr val="FF0000"/>
            </a:solidFill>
            <a:prstDash val="solid"/>
            <a:miter lim="800000"/>
            <a:headEnd type="none" w="sm" len="sm"/>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itle 1">
            <a:extLst>
              <a:ext uri="{FF2B5EF4-FFF2-40B4-BE49-F238E27FC236}">
                <a16:creationId xmlns:a16="http://schemas.microsoft.com/office/drawing/2014/main" id="{34DCFD12-F649-4369-A3EB-F69CBC8FBBC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Riesgos</a:t>
            </a:r>
            <a:r>
              <a:rPr lang="en-GB" kern="0" dirty="0"/>
              <a:t> </a:t>
            </a:r>
            <a:r>
              <a:rPr lang="en-GB" kern="0" dirty="0" err="1"/>
              <a:t>eléctricos</a:t>
            </a:r>
            <a:endParaRPr lang="en-GB" kern="0" dirty="0"/>
          </a:p>
        </p:txBody>
      </p:sp>
      <p:sp>
        <p:nvSpPr>
          <p:cNvPr id="9" name="Content Placeholder 2">
            <a:extLst>
              <a:ext uri="{FF2B5EF4-FFF2-40B4-BE49-F238E27FC236}">
                <a16:creationId xmlns:a16="http://schemas.microsoft.com/office/drawing/2014/main" id="{FA76DBD3-924D-46BA-B2BD-764A447DE648}"/>
              </a:ext>
            </a:extLst>
          </p:cNvPr>
          <p:cNvSpPr txBox="1">
            <a:spLocks/>
          </p:cNvSpPr>
          <p:nvPr/>
        </p:nvSpPr>
        <p:spPr>
          <a:xfrm>
            <a:off x="523057" y="807544"/>
            <a:ext cx="7327900"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Desconexión</a:t>
            </a:r>
            <a:r>
              <a:rPr lang="en-GB" kern="0" dirty="0"/>
              <a:t> de cables de </a:t>
            </a:r>
            <a:r>
              <a:rPr lang="en-GB" kern="0" dirty="0" err="1"/>
              <a:t>prueba</a:t>
            </a:r>
            <a:endParaRPr lang="en-GB" kern="0" dirty="0"/>
          </a:p>
          <a:p>
            <a:endParaRPr lang="en-GB" kern="0" dirty="0"/>
          </a:p>
          <a:p>
            <a:endParaRPr lang="en-GB" kern="0" dirty="0"/>
          </a:p>
        </p:txBody>
      </p:sp>
      <p:sp>
        <p:nvSpPr>
          <p:cNvPr id="12" name="Abrir llave 11">
            <a:extLst>
              <a:ext uri="{FF2B5EF4-FFF2-40B4-BE49-F238E27FC236}">
                <a16:creationId xmlns:a16="http://schemas.microsoft.com/office/drawing/2014/main" id="{8AC4285C-D6D2-4D6E-92EA-046F478B460F}"/>
              </a:ext>
            </a:extLst>
          </p:cNvPr>
          <p:cNvSpPr/>
          <p:nvPr/>
        </p:nvSpPr>
        <p:spPr bwMode="auto">
          <a:xfrm>
            <a:off x="4214292" y="3221666"/>
            <a:ext cx="99496" cy="1059361"/>
          </a:xfrm>
          <a:prstGeom prst="leftBrace">
            <a:avLst>
              <a:gd name="adj1" fmla="val 8333"/>
              <a:gd name="adj2" fmla="val 50000"/>
            </a:avLst>
          </a:prstGeom>
          <a:noFill/>
          <a:ln w="25400" cap="flat" cmpd="sng" algn="ctr">
            <a:solidFill>
              <a:schemeClr val="accent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3505856469"/>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7720" y="1615621"/>
            <a:ext cx="3807823" cy="3509275"/>
          </a:xfrm>
        </p:spPr>
        <p:txBody>
          <a:bodyPr/>
          <a:lstStyle/>
          <a:p>
            <a:pPr indent="0">
              <a:buNone/>
            </a:pPr>
            <a:r>
              <a:rPr lang="en-GB" sz="1800" b="1" dirty="0"/>
              <a:t>El </a:t>
            </a:r>
            <a:r>
              <a:rPr lang="en-GB" sz="1800" b="1" dirty="0" err="1"/>
              <a:t>procedimiento</a:t>
            </a:r>
            <a:r>
              <a:rPr lang="en-GB" sz="1800" b="1" dirty="0"/>
              <a:t> </a:t>
            </a:r>
            <a:r>
              <a:rPr lang="en-GB" sz="1800" b="1" dirty="0" err="1"/>
              <a:t>correcto</a:t>
            </a:r>
            <a:r>
              <a:rPr lang="en-GB" sz="1800" b="1" dirty="0"/>
              <a:t> para la </a:t>
            </a:r>
            <a:r>
              <a:rPr lang="en-GB" sz="1800" b="1" dirty="0" err="1"/>
              <a:t>connexión</a:t>
            </a:r>
            <a:r>
              <a:rPr lang="en-GB" sz="1800" b="1" dirty="0"/>
              <a:t> y </a:t>
            </a:r>
            <a:r>
              <a:rPr lang="en-GB" sz="1800" b="1" dirty="0" err="1"/>
              <a:t>desconexión</a:t>
            </a:r>
            <a:r>
              <a:rPr lang="en-GB" sz="1800" b="1" dirty="0"/>
              <a:t> es </a:t>
            </a:r>
            <a:r>
              <a:rPr lang="en-GB" sz="1800" b="1" dirty="0" err="1"/>
              <a:t>extremadamente</a:t>
            </a:r>
            <a:r>
              <a:rPr lang="en-GB" sz="1800" b="1" dirty="0"/>
              <a:t> </a:t>
            </a:r>
            <a:r>
              <a:rPr lang="en-GB" sz="1800" b="1" dirty="0" err="1" smtClean="0"/>
              <a:t>importante</a:t>
            </a:r>
            <a:endParaRPr lang="en-GB" sz="1800" b="1" dirty="0" smtClean="0"/>
          </a:p>
          <a:p>
            <a:pPr indent="0">
              <a:buNone/>
            </a:pPr>
            <a:endParaRPr lang="en-GB" sz="1800" b="1" dirty="0"/>
          </a:p>
          <a:p>
            <a:pPr indent="0">
              <a:buNone/>
            </a:pPr>
            <a:r>
              <a:rPr lang="en-GB" sz="1400" dirty="0"/>
              <a:t>La </a:t>
            </a:r>
            <a:r>
              <a:rPr lang="en-GB" sz="1400" dirty="0" err="1"/>
              <a:t>foto</a:t>
            </a:r>
            <a:r>
              <a:rPr lang="en-GB" sz="1400" dirty="0"/>
              <a:t> </a:t>
            </a:r>
            <a:r>
              <a:rPr lang="en-GB" sz="1400" dirty="0" err="1"/>
              <a:t>muestra</a:t>
            </a:r>
            <a:r>
              <a:rPr lang="en-GB" sz="1400" dirty="0"/>
              <a:t> un </a:t>
            </a:r>
            <a:r>
              <a:rPr lang="en-GB" sz="1400" dirty="0" err="1"/>
              <a:t>equipo</a:t>
            </a:r>
            <a:r>
              <a:rPr lang="en-GB" sz="1400" dirty="0"/>
              <a:t> de </a:t>
            </a:r>
            <a:r>
              <a:rPr lang="en-GB" sz="1400" dirty="0" err="1"/>
              <a:t>pruebas</a:t>
            </a:r>
            <a:r>
              <a:rPr lang="en-GB" sz="1400" dirty="0"/>
              <a:t> </a:t>
            </a:r>
            <a:r>
              <a:rPr lang="en-GB" sz="1400" dirty="0" err="1"/>
              <a:t>después</a:t>
            </a:r>
            <a:r>
              <a:rPr lang="en-GB" sz="1400" dirty="0"/>
              <a:t> de </a:t>
            </a:r>
            <a:r>
              <a:rPr lang="en-GB" sz="1400" dirty="0" err="1"/>
              <a:t>desconectar</a:t>
            </a:r>
            <a:r>
              <a:rPr lang="en-GB" sz="1400" dirty="0"/>
              <a:t> los cables de </a:t>
            </a:r>
            <a:r>
              <a:rPr lang="en-GB" sz="1400" dirty="0" err="1"/>
              <a:t>tiempo</a:t>
            </a:r>
            <a:r>
              <a:rPr lang="en-GB" sz="1400" dirty="0"/>
              <a:t>, </a:t>
            </a:r>
            <a:r>
              <a:rPr lang="en-GB" sz="1400" dirty="0" err="1"/>
              <a:t>mientras</a:t>
            </a:r>
            <a:r>
              <a:rPr lang="en-GB" sz="1400" dirty="0"/>
              <a:t> el </a:t>
            </a:r>
            <a:r>
              <a:rPr lang="en-GB" sz="1400" dirty="0" err="1"/>
              <a:t>interruptor</a:t>
            </a:r>
            <a:r>
              <a:rPr lang="en-GB" sz="1400" dirty="0"/>
              <a:t> </a:t>
            </a:r>
            <a:r>
              <a:rPr lang="en-GB" sz="1400" dirty="0" err="1"/>
              <a:t>estaba</a:t>
            </a:r>
            <a:r>
              <a:rPr lang="en-GB" sz="1400" dirty="0"/>
              <a:t> </a:t>
            </a:r>
            <a:r>
              <a:rPr lang="en-GB" sz="1400" dirty="0" err="1"/>
              <a:t>abierto</a:t>
            </a:r>
            <a:r>
              <a:rPr lang="en-GB" sz="1400" dirty="0"/>
              <a:t> y </a:t>
            </a:r>
            <a:r>
              <a:rPr lang="en-GB" sz="1400" dirty="0" err="1"/>
              <a:t>únicamente</a:t>
            </a:r>
            <a:r>
              <a:rPr lang="en-GB" sz="1400" dirty="0"/>
              <a:t> </a:t>
            </a:r>
            <a:r>
              <a:rPr lang="en-GB" sz="1400" dirty="0" err="1"/>
              <a:t>puesto</a:t>
            </a:r>
            <a:r>
              <a:rPr lang="en-GB" sz="1400" dirty="0"/>
              <a:t> a tierra </a:t>
            </a:r>
            <a:r>
              <a:rPr lang="en-GB" sz="1400" dirty="0" err="1"/>
              <a:t>en</a:t>
            </a:r>
            <a:r>
              <a:rPr lang="en-GB" sz="1400" dirty="0"/>
              <a:t> </a:t>
            </a:r>
            <a:r>
              <a:rPr lang="en-GB" sz="1400" dirty="0" err="1"/>
              <a:t>uno</a:t>
            </a:r>
            <a:r>
              <a:rPr lang="en-GB" sz="1400" dirty="0"/>
              <a:t> de sus </a:t>
            </a:r>
            <a:r>
              <a:rPr lang="en-GB" sz="1400" dirty="0" err="1"/>
              <a:t>extremos</a:t>
            </a:r>
            <a:endParaRPr lang="en-GB" sz="1400" dirty="0"/>
          </a:p>
        </p:txBody>
      </p:sp>
      <p:pic>
        <p:nvPicPr>
          <p:cNvPr id="28675" name="Picture 3"/>
          <p:cNvPicPr>
            <a:picLocks noChangeAspect="1" noChangeArrowheads="1"/>
          </p:cNvPicPr>
          <p:nvPr/>
        </p:nvPicPr>
        <p:blipFill>
          <a:blip r:embed="rId2" cstate="print"/>
          <a:srcRect/>
          <a:stretch>
            <a:fillRect/>
          </a:stretch>
        </p:blipFill>
        <p:spPr bwMode="auto">
          <a:xfrm>
            <a:off x="931109" y="1366320"/>
            <a:ext cx="3277781" cy="3386436"/>
          </a:xfrm>
          <a:prstGeom prst="rect">
            <a:avLst/>
          </a:prstGeom>
          <a:noFill/>
          <a:ln w="25400">
            <a:solidFill>
              <a:srgbClr val="FF0000"/>
            </a:solidFill>
            <a:miter lim="800000"/>
            <a:headEnd/>
            <a:tailEnd/>
          </a:ln>
        </p:spPr>
      </p:pic>
      <p:sp>
        <p:nvSpPr>
          <p:cNvPr id="4" name="Rectangle 3"/>
          <p:cNvSpPr/>
          <p:nvPr/>
        </p:nvSpPr>
        <p:spPr bwMode="auto">
          <a:xfrm>
            <a:off x="1864488" y="1909759"/>
            <a:ext cx="5323114" cy="1574074"/>
          </a:xfrm>
          <a:prstGeom prst="rect">
            <a:avLst/>
          </a:prstGeom>
          <a:solidFill>
            <a:schemeClr val="accent4">
              <a:alpha val="75000"/>
            </a:schemeClr>
          </a:solidFill>
          <a:ln w="12700" cap="flat" cmpd="sng" algn="ctr">
            <a:solidFill>
              <a:schemeClr val="tx1"/>
            </a:solidFill>
            <a:prstDash val="solid"/>
            <a:miter lim="800000"/>
            <a:headEnd type="none" w="sm" len="sm"/>
            <a:tailEnd type="none" w="sm" len="sm"/>
          </a:ln>
          <a:effectLst>
            <a:outerShdw dist="35921" dir="2700000" algn="ctr" rotWithShape="0">
              <a:schemeClr val="bg2"/>
            </a:outerShdw>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2400" b="1" i="0" u="sng" strike="noStrike" cap="none" normalizeH="0" baseline="0" dirty="0">
                <a:ln>
                  <a:noFill/>
                </a:ln>
                <a:solidFill>
                  <a:schemeClr val="bg1"/>
                </a:solidFill>
                <a:effectLst/>
                <a:latin typeface="Arial" pitchFamily="34" charset="0"/>
              </a:rPr>
              <a:t>Conclusión </a:t>
            </a:r>
            <a:r>
              <a:rPr lang="sv-SE" b="1" u="sng" dirty="0">
                <a:solidFill>
                  <a:schemeClr val="bg1"/>
                </a:solidFill>
                <a:latin typeface="Arial" pitchFamily="34" charset="0"/>
              </a:rPr>
              <a:t>de</a:t>
            </a:r>
            <a:r>
              <a:rPr kumimoji="0" lang="sv-SE" sz="2400" b="1" i="0" u="sng" strike="noStrike" cap="none" normalizeH="0" dirty="0">
                <a:ln>
                  <a:noFill/>
                </a:ln>
                <a:solidFill>
                  <a:schemeClr val="bg1"/>
                </a:solidFill>
                <a:effectLst/>
                <a:latin typeface="Arial" pitchFamily="34" charset="0"/>
              </a:rPr>
              <a:t> </a:t>
            </a:r>
            <a:r>
              <a:rPr lang="sv-SE" b="1" u="sng" dirty="0">
                <a:solidFill>
                  <a:schemeClr val="bg1"/>
                </a:solidFill>
                <a:latin typeface="Arial" pitchFamily="34" charset="0"/>
              </a:rPr>
              <a:t>DualGround™</a:t>
            </a:r>
          </a:p>
          <a:p>
            <a:pPr marL="0" marR="0" indent="0" algn="ctr" defTabSz="914400" rtl="0" eaLnBrk="0" fontAlgn="base" latinLnBrk="0" hangingPunct="0">
              <a:lnSpc>
                <a:spcPct val="100000"/>
              </a:lnSpc>
              <a:spcBef>
                <a:spcPct val="0"/>
              </a:spcBef>
              <a:spcAft>
                <a:spcPct val="0"/>
              </a:spcAft>
              <a:buClrTx/>
              <a:buSzTx/>
              <a:buFontTx/>
              <a:buNone/>
              <a:tabLst/>
            </a:pPr>
            <a:r>
              <a:rPr lang="sv-SE" dirty="0">
                <a:solidFill>
                  <a:schemeClr val="bg1"/>
                </a:solidFill>
                <a:latin typeface="Arial" pitchFamily="34" charset="0"/>
              </a:rPr>
              <a:t>Seguridad</a:t>
            </a:r>
          </a:p>
          <a:p>
            <a:pPr marL="0" marR="0" indent="0" algn="ctr" defTabSz="914400" rtl="0" eaLnBrk="0" fontAlgn="base" latinLnBrk="0" hangingPunct="0">
              <a:lnSpc>
                <a:spcPct val="100000"/>
              </a:lnSpc>
              <a:spcBef>
                <a:spcPct val="0"/>
              </a:spcBef>
              <a:spcAft>
                <a:spcPct val="0"/>
              </a:spcAft>
              <a:buClrTx/>
              <a:buSzTx/>
              <a:buFontTx/>
              <a:buNone/>
              <a:tabLst/>
            </a:pPr>
            <a:r>
              <a:rPr lang="sv-SE" dirty="0">
                <a:solidFill>
                  <a:schemeClr val="bg1"/>
                </a:solidFill>
                <a:latin typeface="Arial" pitchFamily="34" charset="0"/>
              </a:rPr>
              <a:t>Conformidad</a:t>
            </a:r>
          </a:p>
          <a:p>
            <a:pPr marL="0" marR="0" indent="0" algn="ctr" defTabSz="914400" rtl="0" eaLnBrk="0" fontAlgn="base" latinLnBrk="0" hangingPunct="0">
              <a:lnSpc>
                <a:spcPct val="100000"/>
              </a:lnSpc>
              <a:spcBef>
                <a:spcPct val="0"/>
              </a:spcBef>
              <a:spcAft>
                <a:spcPct val="0"/>
              </a:spcAft>
              <a:buClrTx/>
              <a:buSzTx/>
              <a:buFontTx/>
              <a:buNone/>
              <a:tabLst/>
            </a:pPr>
            <a:r>
              <a:rPr kumimoji="0" lang="sv-SE" sz="2400" i="0" u="none" strike="noStrike" cap="none" normalizeH="0" baseline="0" dirty="0">
                <a:ln>
                  <a:noFill/>
                </a:ln>
                <a:solidFill>
                  <a:schemeClr val="bg1"/>
                </a:solidFill>
                <a:effectLst/>
                <a:latin typeface="Arial" pitchFamily="34" charset="0"/>
              </a:rPr>
              <a:t>Ahorro de tiempo</a:t>
            </a:r>
          </a:p>
        </p:txBody>
      </p:sp>
      <p:sp>
        <p:nvSpPr>
          <p:cNvPr id="8" name="Title 1">
            <a:extLst>
              <a:ext uri="{FF2B5EF4-FFF2-40B4-BE49-F238E27FC236}">
                <a16:creationId xmlns:a16="http://schemas.microsoft.com/office/drawing/2014/main" id="{92F6BB69-87C4-4D00-AB89-D8BC431803CA}"/>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Riesgos</a:t>
            </a:r>
            <a:r>
              <a:rPr lang="en-GB" kern="0" dirty="0"/>
              <a:t> </a:t>
            </a:r>
            <a:r>
              <a:rPr lang="en-GB" kern="0" dirty="0" err="1"/>
              <a:t>eléctricos</a:t>
            </a:r>
            <a:endParaRPr lang="en-GB" kern="0" dirty="0"/>
          </a:p>
        </p:txBody>
      </p:sp>
      <p:sp>
        <p:nvSpPr>
          <p:cNvPr id="9" name="Content Placeholder 2">
            <a:extLst>
              <a:ext uri="{FF2B5EF4-FFF2-40B4-BE49-F238E27FC236}">
                <a16:creationId xmlns:a16="http://schemas.microsoft.com/office/drawing/2014/main" id="{3F8511A4-AF7B-4C42-AC57-28E0612C89F7}"/>
              </a:ext>
            </a:extLst>
          </p:cNvPr>
          <p:cNvSpPr txBox="1">
            <a:spLocks/>
          </p:cNvSpPr>
          <p:nvPr/>
        </p:nvSpPr>
        <p:spPr>
          <a:xfrm>
            <a:off x="523057" y="807544"/>
            <a:ext cx="7327900"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Desconexión</a:t>
            </a:r>
            <a:r>
              <a:rPr lang="en-GB" kern="0" dirty="0"/>
              <a:t> de cables de </a:t>
            </a:r>
            <a:r>
              <a:rPr lang="en-GB" kern="0" dirty="0" err="1"/>
              <a:t>prueba</a:t>
            </a:r>
            <a:endParaRPr lang="en-GB" kern="0" dirty="0"/>
          </a:p>
          <a:p>
            <a:endParaRPr lang="en-GB" kern="0" dirty="0"/>
          </a:p>
          <a:p>
            <a:endParaRPr lang="en-GB" kern="0" dirty="0"/>
          </a:p>
        </p:txBody>
      </p:sp>
    </p:spTree>
    <p:extLst>
      <p:ext uri="{BB962C8B-B14F-4D97-AF65-F5344CB8AC3E}">
        <p14:creationId xmlns:p14="http://schemas.microsoft.com/office/powerpoint/2010/main" val="372576908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94748B82-4D6C-48E4-BCC6-385B355A3F22}"/>
              </a:ext>
            </a:extLst>
          </p:cNvPr>
          <p:cNvGrpSpPr/>
          <p:nvPr/>
        </p:nvGrpSpPr>
        <p:grpSpPr>
          <a:xfrm>
            <a:off x="723014" y="1201482"/>
            <a:ext cx="7832475" cy="3476533"/>
            <a:chOff x="626759" y="912382"/>
            <a:chExt cx="8498191" cy="3659304"/>
          </a:xfrm>
        </p:grpSpPr>
        <p:cxnSp>
          <p:nvCxnSpPr>
            <p:cNvPr id="11" name="Straight Connector 4">
              <a:extLst>
                <a:ext uri="{FF2B5EF4-FFF2-40B4-BE49-F238E27FC236}">
                  <a16:creationId xmlns:a16="http://schemas.microsoft.com/office/drawing/2014/main" id="{6AB8F0B1-614D-4B0E-A152-B9244048E261}"/>
                </a:ext>
              </a:extLst>
            </p:cNvPr>
            <p:cNvCxnSpPr/>
            <p:nvPr/>
          </p:nvCxnSpPr>
          <p:spPr bwMode="auto">
            <a:xfrm>
              <a:off x="724619" y="4408100"/>
              <a:ext cx="7677173" cy="358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4">
              <a:extLst>
                <a:ext uri="{FF2B5EF4-FFF2-40B4-BE49-F238E27FC236}">
                  <a16:creationId xmlns:a16="http://schemas.microsoft.com/office/drawing/2014/main" id="{9FEA72D6-9C76-4E13-93AE-3DA5D78ADEC9}"/>
                </a:ext>
              </a:extLst>
            </p:cNvPr>
            <p:cNvCxnSpPr/>
            <p:nvPr/>
          </p:nvCxnSpPr>
          <p:spPr bwMode="auto">
            <a:xfrm flipV="1">
              <a:off x="819509" y="4405435"/>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47">
              <a:extLst>
                <a:ext uri="{FF2B5EF4-FFF2-40B4-BE49-F238E27FC236}">
                  <a16:creationId xmlns:a16="http://schemas.microsoft.com/office/drawing/2014/main" id="{631D0A33-B678-45F9-80B6-8E893B34303E}"/>
                </a:ext>
              </a:extLst>
            </p:cNvPr>
            <p:cNvCxnSpPr/>
            <p:nvPr/>
          </p:nvCxnSpPr>
          <p:spPr bwMode="auto">
            <a:xfrm flipV="1">
              <a:off x="1048832" y="4406838"/>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48">
              <a:extLst>
                <a:ext uri="{FF2B5EF4-FFF2-40B4-BE49-F238E27FC236}">
                  <a16:creationId xmlns:a16="http://schemas.microsoft.com/office/drawing/2014/main" id="{0F2B0809-F7F9-4FF3-9E9E-5A69BBCDD2DE}"/>
                </a:ext>
              </a:extLst>
            </p:cNvPr>
            <p:cNvCxnSpPr/>
            <p:nvPr/>
          </p:nvCxnSpPr>
          <p:spPr bwMode="auto">
            <a:xfrm flipV="1">
              <a:off x="1286201" y="4405451"/>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49">
              <a:extLst>
                <a:ext uri="{FF2B5EF4-FFF2-40B4-BE49-F238E27FC236}">
                  <a16:creationId xmlns:a16="http://schemas.microsoft.com/office/drawing/2014/main" id="{5711F3A4-5EC5-4A3F-8082-5CAB70C03944}"/>
                </a:ext>
              </a:extLst>
            </p:cNvPr>
            <p:cNvCxnSpPr/>
            <p:nvPr/>
          </p:nvCxnSpPr>
          <p:spPr bwMode="auto">
            <a:xfrm flipV="1">
              <a:off x="1515524" y="4406854"/>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50">
              <a:extLst>
                <a:ext uri="{FF2B5EF4-FFF2-40B4-BE49-F238E27FC236}">
                  <a16:creationId xmlns:a16="http://schemas.microsoft.com/office/drawing/2014/main" id="{9035A956-9E52-47C8-BE07-7B03EA2FFB5A}"/>
                </a:ext>
              </a:extLst>
            </p:cNvPr>
            <p:cNvCxnSpPr/>
            <p:nvPr/>
          </p:nvCxnSpPr>
          <p:spPr bwMode="auto">
            <a:xfrm flipV="1">
              <a:off x="1748115" y="4407832"/>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Connector 51">
              <a:extLst>
                <a:ext uri="{FF2B5EF4-FFF2-40B4-BE49-F238E27FC236}">
                  <a16:creationId xmlns:a16="http://schemas.microsoft.com/office/drawing/2014/main" id="{E6482BD9-FBCD-468A-AEDF-917A2052CCA8}"/>
                </a:ext>
              </a:extLst>
            </p:cNvPr>
            <p:cNvCxnSpPr/>
            <p:nvPr/>
          </p:nvCxnSpPr>
          <p:spPr bwMode="auto">
            <a:xfrm flipV="1">
              <a:off x="1977438" y="4409235"/>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52">
              <a:extLst>
                <a:ext uri="{FF2B5EF4-FFF2-40B4-BE49-F238E27FC236}">
                  <a16:creationId xmlns:a16="http://schemas.microsoft.com/office/drawing/2014/main" id="{7E098647-29E5-4F2C-ACFE-996E150B3834}"/>
                </a:ext>
              </a:extLst>
            </p:cNvPr>
            <p:cNvCxnSpPr/>
            <p:nvPr/>
          </p:nvCxnSpPr>
          <p:spPr bwMode="auto">
            <a:xfrm flipV="1">
              <a:off x="2214807" y="4407848"/>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53">
              <a:extLst>
                <a:ext uri="{FF2B5EF4-FFF2-40B4-BE49-F238E27FC236}">
                  <a16:creationId xmlns:a16="http://schemas.microsoft.com/office/drawing/2014/main" id="{591EDE2C-C9FE-475B-A7C4-098FD881FBA3}"/>
                </a:ext>
              </a:extLst>
            </p:cNvPr>
            <p:cNvCxnSpPr/>
            <p:nvPr/>
          </p:nvCxnSpPr>
          <p:spPr bwMode="auto">
            <a:xfrm flipV="1">
              <a:off x="2444130" y="4409251"/>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54">
              <a:extLst>
                <a:ext uri="{FF2B5EF4-FFF2-40B4-BE49-F238E27FC236}">
                  <a16:creationId xmlns:a16="http://schemas.microsoft.com/office/drawing/2014/main" id="{4585717D-1D7C-4556-88D4-97B831B0372E}"/>
                </a:ext>
              </a:extLst>
            </p:cNvPr>
            <p:cNvCxnSpPr/>
            <p:nvPr/>
          </p:nvCxnSpPr>
          <p:spPr bwMode="auto">
            <a:xfrm flipV="1">
              <a:off x="2681467" y="4407832"/>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55">
              <a:extLst>
                <a:ext uri="{FF2B5EF4-FFF2-40B4-BE49-F238E27FC236}">
                  <a16:creationId xmlns:a16="http://schemas.microsoft.com/office/drawing/2014/main" id="{1BAD5A65-740E-4BD2-997A-90264D143F9E}"/>
                </a:ext>
              </a:extLst>
            </p:cNvPr>
            <p:cNvCxnSpPr/>
            <p:nvPr/>
          </p:nvCxnSpPr>
          <p:spPr bwMode="auto">
            <a:xfrm flipV="1">
              <a:off x="2910790" y="4409235"/>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56">
              <a:extLst>
                <a:ext uri="{FF2B5EF4-FFF2-40B4-BE49-F238E27FC236}">
                  <a16:creationId xmlns:a16="http://schemas.microsoft.com/office/drawing/2014/main" id="{A7FE1B33-061C-47AB-B117-C0D215814652}"/>
                </a:ext>
              </a:extLst>
            </p:cNvPr>
            <p:cNvCxnSpPr/>
            <p:nvPr/>
          </p:nvCxnSpPr>
          <p:spPr bwMode="auto">
            <a:xfrm flipV="1">
              <a:off x="3148159" y="4407848"/>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57">
              <a:extLst>
                <a:ext uri="{FF2B5EF4-FFF2-40B4-BE49-F238E27FC236}">
                  <a16:creationId xmlns:a16="http://schemas.microsoft.com/office/drawing/2014/main" id="{853B33B7-A067-45DD-A7DD-0AEDD84A8746}"/>
                </a:ext>
              </a:extLst>
            </p:cNvPr>
            <p:cNvCxnSpPr/>
            <p:nvPr/>
          </p:nvCxnSpPr>
          <p:spPr bwMode="auto">
            <a:xfrm flipV="1">
              <a:off x="3377482" y="4409251"/>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58">
              <a:extLst>
                <a:ext uri="{FF2B5EF4-FFF2-40B4-BE49-F238E27FC236}">
                  <a16:creationId xmlns:a16="http://schemas.microsoft.com/office/drawing/2014/main" id="{8C206064-6128-4FEA-99FD-8211C9E25D3D}"/>
                </a:ext>
              </a:extLst>
            </p:cNvPr>
            <p:cNvCxnSpPr/>
            <p:nvPr/>
          </p:nvCxnSpPr>
          <p:spPr bwMode="auto">
            <a:xfrm flipV="1">
              <a:off x="3610073" y="4410229"/>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59">
              <a:extLst>
                <a:ext uri="{FF2B5EF4-FFF2-40B4-BE49-F238E27FC236}">
                  <a16:creationId xmlns:a16="http://schemas.microsoft.com/office/drawing/2014/main" id="{5D74FBBB-93A9-449E-847D-EC8BBBA3B2F3}"/>
                </a:ext>
              </a:extLst>
            </p:cNvPr>
            <p:cNvCxnSpPr/>
            <p:nvPr/>
          </p:nvCxnSpPr>
          <p:spPr bwMode="auto">
            <a:xfrm flipV="1">
              <a:off x="3839396" y="4411632"/>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62">
              <a:extLst>
                <a:ext uri="{FF2B5EF4-FFF2-40B4-BE49-F238E27FC236}">
                  <a16:creationId xmlns:a16="http://schemas.microsoft.com/office/drawing/2014/main" id="{8893D24A-6F78-4A49-BCE4-50AA69481350}"/>
                </a:ext>
              </a:extLst>
            </p:cNvPr>
            <p:cNvCxnSpPr/>
            <p:nvPr/>
          </p:nvCxnSpPr>
          <p:spPr bwMode="auto">
            <a:xfrm flipV="1">
              <a:off x="4543788" y="4410198"/>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63">
              <a:extLst>
                <a:ext uri="{FF2B5EF4-FFF2-40B4-BE49-F238E27FC236}">
                  <a16:creationId xmlns:a16="http://schemas.microsoft.com/office/drawing/2014/main" id="{04BAB3D0-429C-4B12-9982-6A0934E28529}"/>
                </a:ext>
              </a:extLst>
            </p:cNvPr>
            <p:cNvCxnSpPr/>
            <p:nvPr/>
          </p:nvCxnSpPr>
          <p:spPr bwMode="auto">
            <a:xfrm flipV="1">
              <a:off x="4773111" y="4411601"/>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67">
              <a:extLst>
                <a:ext uri="{FF2B5EF4-FFF2-40B4-BE49-F238E27FC236}">
                  <a16:creationId xmlns:a16="http://schemas.microsoft.com/office/drawing/2014/main" id="{E520EBB9-717B-4B11-BABD-858AD0F4574D}"/>
                </a:ext>
              </a:extLst>
            </p:cNvPr>
            <p:cNvCxnSpPr/>
            <p:nvPr/>
          </p:nvCxnSpPr>
          <p:spPr bwMode="auto">
            <a:xfrm flipV="1">
              <a:off x="5701717" y="4413998"/>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68">
              <a:extLst>
                <a:ext uri="{FF2B5EF4-FFF2-40B4-BE49-F238E27FC236}">
                  <a16:creationId xmlns:a16="http://schemas.microsoft.com/office/drawing/2014/main" id="{4607EAF8-826E-4054-BB68-72E5544EB77B}"/>
                </a:ext>
              </a:extLst>
            </p:cNvPr>
            <p:cNvCxnSpPr/>
            <p:nvPr/>
          </p:nvCxnSpPr>
          <p:spPr bwMode="auto">
            <a:xfrm flipV="1">
              <a:off x="5939086" y="4412611"/>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Connector 71">
              <a:extLst>
                <a:ext uri="{FF2B5EF4-FFF2-40B4-BE49-F238E27FC236}">
                  <a16:creationId xmlns:a16="http://schemas.microsoft.com/office/drawing/2014/main" id="{4FD569AD-82D5-4517-8BD3-EE73DE4982B5}"/>
                </a:ext>
              </a:extLst>
            </p:cNvPr>
            <p:cNvCxnSpPr/>
            <p:nvPr/>
          </p:nvCxnSpPr>
          <p:spPr bwMode="auto">
            <a:xfrm flipV="1">
              <a:off x="6635069" y="4413998"/>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72">
              <a:extLst>
                <a:ext uri="{FF2B5EF4-FFF2-40B4-BE49-F238E27FC236}">
                  <a16:creationId xmlns:a16="http://schemas.microsoft.com/office/drawing/2014/main" id="{BA1D99D4-24B1-412F-8076-A727B5C844D1}"/>
                </a:ext>
              </a:extLst>
            </p:cNvPr>
            <p:cNvCxnSpPr/>
            <p:nvPr/>
          </p:nvCxnSpPr>
          <p:spPr bwMode="auto">
            <a:xfrm flipV="1">
              <a:off x="6872438" y="4412611"/>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73">
              <a:extLst>
                <a:ext uri="{FF2B5EF4-FFF2-40B4-BE49-F238E27FC236}">
                  <a16:creationId xmlns:a16="http://schemas.microsoft.com/office/drawing/2014/main" id="{6A31AE68-2987-4AE2-BFCB-99E422150099}"/>
                </a:ext>
              </a:extLst>
            </p:cNvPr>
            <p:cNvCxnSpPr/>
            <p:nvPr/>
          </p:nvCxnSpPr>
          <p:spPr bwMode="auto">
            <a:xfrm flipV="1">
              <a:off x="7101761" y="4414014"/>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Straight Connector 74">
              <a:extLst>
                <a:ext uri="{FF2B5EF4-FFF2-40B4-BE49-F238E27FC236}">
                  <a16:creationId xmlns:a16="http://schemas.microsoft.com/office/drawing/2014/main" id="{FF829F44-BD61-4047-B681-E0415BF5BF5E}"/>
                </a:ext>
              </a:extLst>
            </p:cNvPr>
            <p:cNvCxnSpPr/>
            <p:nvPr/>
          </p:nvCxnSpPr>
          <p:spPr bwMode="auto">
            <a:xfrm flipV="1">
              <a:off x="7334352" y="4414992"/>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75">
              <a:extLst>
                <a:ext uri="{FF2B5EF4-FFF2-40B4-BE49-F238E27FC236}">
                  <a16:creationId xmlns:a16="http://schemas.microsoft.com/office/drawing/2014/main" id="{FD18F0A6-5F34-4032-9E89-99A3E7DC8C0E}"/>
                </a:ext>
              </a:extLst>
            </p:cNvPr>
            <p:cNvCxnSpPr/>
            <p:nvPr/>
          </p:nvCxnSpPr>
          <p:spPr bwMode="auto">
            <a:xfrm flipV="1">
              <a:off x="7563675" y="4416395"/>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76">
              <a:extLst>
                <a:ext uri="{FF2B5EF4-FFF2-40B4-BE49-F238E27FC236}">
                  <a16:creationId xmlns:a16="http://schemas.microsoft.com/office/drawing/2014/main" id="{E5BE5DD4-DD3C-4AEE-8908-465C908641A0}"/>
                </a:ext>
              </a:extLst>
            </p:cNvPr>
            <p:cNvCxnSpPr/>
            <p:nvPr/>
          </p:nvCxnSpPr>
          <p:spPr bwMode="auto">
            <a:xfrm flipV="1">
              <a:off x="7801044" y="4415008"/>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77">
              <a:extLst>
                <a:ext uri="{FF2B5EF4-FFF2-40B4-BE49-F238E27FC236}">
                  <a16:creationId xmlns:a16="http://schemas.microsoft.com/office/drawing/2014/main" id="{4EC2E1C6-036A-4227-A33A-3E0CBAEA64EE}"/>
                </a:ext>
              </a:extLst>
            </p:cNvPr>
            <p:cNvCxnSpPr/>
            <p:nvPr/>
          </p:nvCxnSpPr>
          <p:spPr bwMode="auto">
            <a:xfrm flipV="1">
              <a:off x="8030367" y="4416411"/>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80">
              <a:extLst>
                <a:ext uri="{FF2B5EF4-FFF2-40B4-BE49-F238E27FC236}">
                  <a16:creationId xmlns:a16="http://schemas.microsoft.com/office/drawing/2014/main" id="{5ED5A145-9B28-4F79-9B10-1AC2EC3F7FD0}"/>
                </a:ext>
              </a:extLst>
            </p:cNvPr>
            <p:cNvCxnSpPr/>
            <p:nvPr/>
          </p:nvCxnSpPr>
          <p:spPr bwMode="auto">
            <a:xfrm>
              <a:off x="725950" y="1380100"/>
              <a:ext cx="7677173" cy="358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81">
              <a:extLst>
                <a:ext uri="{FF2B5EF4-FFF2-40B4-BE49-F238E27FC236}">
                  <a16:creationId xmlns:a16="http://schemas.microsoft.com/office/drawing/2014/main" id="{106C86F4-CDAB-445B-B25C-C9C2A0D7CDC9}"/>
                </a:ext>
              </a:extLst>
            </p:cNvPr>
            <p:cNvCxnSpPr/>
            <p:nvPr/>
          </p:nvCxnSpPr>
          <p:spPr bwMode="auto">
            <a:xfrm>
              <a:off x="735232" y="2287845"/>
              <a:ext cx="521384" cy="89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82">
              <a:extLst>
                <a:ext uri="{FF2B5EF4-FFF2-40B4-BE49-F238E27FC236}">
                  <a16:creationId xmlns:a16="http://schemas.microsoft.com/office/drawing/2014/main" id="{8DA9C9AB-8E0A-47B8-A934-2EB4292CBBD8}"/>
                </a:ext>
              </a:extLst>
            </p:cNvPr>
            <p:cNvCxnSpPr/>
            <p:nvPr/>
          </p:nvCxnSpPr>
          <p:spPr bwMode="auto">
            <a:xfrm>
              <a:off x="8040342" y="2288650"/>
              <a:ext cx="409588" cy="100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Straight Connector 86">
              <a:extLst>
                <a:ext uri="{FF2B5EF4-FFF2-40B4-BE49-F238E27FC236}">
                  <a16:creationId xmlns:a16="http://schemas.microsoft.com/office/drawing/2014/main" id="{17477D43-3D0F-427F-827C-74FAEAC97BE0}"/>
                </a:ext>
              </a:extLst>
            </p:cNvPr>
            <p:cNvCxnSpPr/>
            <p:nvPr/>
          </p:nvCxnSpPr>
          <p:spPr bwMode="auto">
            <a:xfrm flipV="1">
              <a:off x="1254355" y="2011680"/>
              <a:ext cx="310101" cy="27829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Straight Connector 88">
              <a:extLst>
                <a:ext uri="{FF2B5EF4-FFF2-40B4-BE49-F238E27FC236}">
                  <a16:creationId xmlns:a16="http://schemas.microsoft.com/office/drawing/2014/main" id="{60CB2152-D2EF-4955-B551-5A391FFBCCED}"/>
                </a:ext>
              </a:extLst>
            </p:cNvPr>
            <p:cNvCxnSpPr/>
            <p:nvPr/>
          </p:nvCxnSpPr>
          <p:spPr bwMode="auto">
            <a:xfrm flipV="1">
              <a:off x="1571418" y="2286000"/>
              <a:ext cx="1124157" cy="317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Straight Connector 97">
              <a:extLst>
                <a:ext uri="{FF2B5EF4-FFF2-40B4-BE49-F238E27FC236}">
                  <a16:creationId xmlns:a16="http://schemas.microsoft.com/office/drawing/2014/main" id="{CF394116-4585-4082-8C0A-D64EC13F193F}"/>
                </a:ext>
              </a:extLst>
            </p:cNvPr>
            <p:cNvCxnSpPr/>
            <p:nvPr/>
          </p:nvCxnSpPr>
          <p:spPr bwMode="auto">
            <a:xfrm flipV="1">
              <a:off x="7702780" y="2011680"/>
              <a:ext cx="310101" cy="27829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Straight Connector 99">
              <a:extLst>
                <a:ext uri="{FF2B5EF4-FFF2-40B4-BE49-F238E27FC236}">
                  <a16:creationId xmlns:a16="http://schemas.microsoft.com/office/drawing/2014/main" id="{130CC5F1-DC03-49BE-9FF7-4A0AD17A5A63}"/>
                </a:ext>
              </a:extLst>
            </p:cNvPr>
            <p:cNvCxnSpPr/>
            <p:nvPr/>
          </p:nvCxnSpPr>
          <p:spPr bwMode="auto">
            <a:xfrm>
              <a:off x="3030192" y="2288650"/>
              <a:ext cx="4675533" cy="68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Straight Connector 100">
              <a:extLst>
                <a:ext uri="{FF2B5EF4-FFF2-40B4-BE49-F238E27FC236}">
                  <a16:creationId xmlns:a16="http://schemas.microsoft.com/office/drawing/2014/main" id="{E7EB2062-74FA-4F43-879D-DD65C95199A4}"/>
                </a:ext>
              </a:extLst>
            </p:cNvPr>
            <p:cNvCxnSpPr/>
            <p:nvPr/>
          </p:nvCxnSpPr>
          <p:spPr bwMode="auto">
            <a:xfrm flipV="1">
              <a:off x="2683105" y="2011680"/>
              <a:ext cx="310101" cy="27829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TextBox 103">
              <a:extLst>
                <a:ext uri="{FF2B5EF4-FFF2-40B4-BE49-F238E27FC236}">
                  <a16:creationId xmlns:a16="http://schemas.microsoft.com/office/drawing/2014/main" id="{6C65B691-13AD-433C-877B-0903ADCCE41F}"/>
                </a:ext>
              </a:extLst>
            </p:cNvPr>
            <p:cNvSpPr txBox="1"/>
            <p:nvPr/>
          </p:nvSpPr>
          <p:spPr>
            <a:xfrm>
              <a:off x="626759" y="2309574"/>
              <a:ext cx="1543050" cy="323958"/>
            </a:xfrm>
            <a:prstGeom prst="rect">
              <a:avLst/>
            </a:prstGeom>
            <a:noFill/>
          </p:spPr>
          <p:txBody>
            <a:bodyPr wrap="square" rtlCol="0">
              <a:spAutoFit/>
            </a:bodyPr>
            <a:lstStyle/>
            <a:p>
              <a:r>
                <a:rPr lang="en-US" sz="1400" dirty="0" err="1"/>
                <a:t>Seccionador</a:t>
              </a:r>
              <a:endParaRPr lang="en-US" sz="1400" dirty="0"/>
            </a:p>
          </p:txBody>
        </p:sp>
        <p:sp>
          <p:nvSpPr>
            <p:cNvPr id="46" name="TextBox 104">
              <a:extLst>
                <a:ext uri="{FF2B5EF4-FFF2-40B4-BE49-F238E27FC236}">
                  <a16:creationId xmlns:a16="http://schemas.microsoft.com/office/drawing/2014/main" id="{9C933237-87A6-4C25-BDAE-E9E5AA013038}"/>
                </a:ext>
              </a:extLst>
            </p:cNvPr>
            <p:cNvSpPr txBox="1"/>
            <p:nvPr/>
          </p:nvSpPr>
          <p:spPr>
            <a:xfrm>
              <a:off x="7222728" y="2319099"/>
              <a:ext cx="1535373" cy="323958"/>
            </a:xfrm>
            <a:prstGeom prst="rect">
              <a:avLst/>
            </a:prstGeom>
            <a:noFill/>
          </p:spPr>
          <p:txBody>
            <a:bodyPr wrap="square" rtlCol="0">
              <a:spAutoFit/>
            </a:bodyPr>
            <a:lstStyle/>
            <a:p>
              <a:r>
                <a:rPr lang="en-US" sz="1400" dirty="0" err="1"/>
                <a:t>Seccionador</a:t>
              </a:r>
              <a:endParaRPr lang="en-US" sz="1400" dirty="0"/>
            </a:p>
          </p:txBody>
        </p:sp>
        <p:sp>
          <p:nvSpPr>
            <p:cNvPr id="47" name="TextBox 105">
              <a:extLst>
                <a:ext uri="{FF2B5EF4-FFF2-40B4-BE49-F238E27FC236}">
                  <a16:creationId xmlns:a16="http://schemas.microsoft.com/office/drawing/2014/main" id="{FB0774B1-955E-40E2-B224-93E1B4C2E8FA}"/>
                </a:ext>
              </a:extLst>
            </p:cNvPr>
            <p:cNvSpPr txBox="1"/>
            <p:nvPr/>
          </p:nvSpPr>
          <p:spPr>
            <a:xfrm>
              <a:off x="2182538" y="2316398"/>
              <a:ext cx="1476374" cy="323958"/>
            </a:xfrm>
            <a:prstGeom prst="rect">
              <a:avLst/>
            </a:prstGeom>
            <a:noFill/>
          </p:spPr>
          <p:txBody>
            <a:bodyPr wrap="square" rtlCol="0">
              <a:spAutoFit/>
            </a:bodyPr>
            <a:lstStyle/>
            <a:p>
              <a:r>
                <a:rPr lang="en-US" sz="1400" dirty="0" err="1"/>
                <a:t>Interruptor</a:t>
              </a:r>
              <a:endParaRPr lang="en-US" sz="1400" dirty="0"/>
            </a:p>
          </p:txBody>
        </p:sp>
        <p:cxnSp>
          <p:nvCxnSpPr>
            <p:cNvPr id="48" name="Straight Connector 107">
              <a:extLst>
                <a:ext uri="{FF2B5EF4-FFF2-40B4-BE49-F238E27FC236}">
                  <a16:creationId xmlns:a16="http://schemas.microsoft.com/office/drawing/2014/main" id="{AD7A380E-5885-4A8E-A0E9-7A897BF192CD}"/>
                </a:ext>
              </a:extLst>
            </p:cNvPr>
            <p:cNvCxnSpPr/>
            <p:nvPr/>
          </p:nvCxnSpPr>
          <p:spPr bwMode="auto">
            <a:xfrm>
              <a:off x="2095500" y="2286000"/>
              <a:ext cx="0" cy="1819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Flowchart: Connector 108">
              <a:extLst>
                <a:ext uri="{FF2B5EF4-FFF2-40B4-BE49-F238E27FC236}">
                  <a16:creationId xmlns:a16="http://schemas.microsoft.com/office/drawing/2014/main" id="{D824136D-FD9A-4030-986A-5419900092F9}"/>
                </a:ext>
              </a:extLst>
            </p:cNvPr>
            <p:cNvSpPr/>
            <p:nvPr/>
          </p:nvSpPr>
          <p:spPr bwMode="auto">
            <a:xfrm>
              <a:off x="2028825" y="2219325"/>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cxnSp>
          <p:nvCxnSpPr>
            <p:cNvPr id="50" name="Straight Connector 110">
              <a:extLst>
                <a:ext uri="{FF2B5EF4-FFF2-40B4-BE49-F238E27FC236}">
                  <a16:creationId xmlns:a16="http://schemas.microsoft.com/office/drawing/2014/main" id="{B95806B5-4EA0-4F14-8E9D-E22A7F70E4E7}"/>
                </a:ext>
              </a:extLst>
            </p:cNvPr>
            <p:cNvCxnSpPr/>
            <p:nvPr/>
          </p:nvCxnSpPr>
          <p:spPr bwMode="auto">
            <a:xfrm>
              <a:off x="1879013" y="4104229"/>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Straight Connector 111">
              <a:extLst>
                <a:ext uri="{FF2B5EF4-FFF2-40B4-BE49-F238E27FC236}">
                  <a16:creationId xmlns:a16="http://schemas.microsoft.com/office/drawing/2014/main" id="{DB7983A2-1A87-4310-98E5-72D36820653F}"/>
                </a:ext>
              </a:extLst>
            </p:cNvPr>
            <p:cNvCxnSpPr/>
            <p:nvPr/>
          </p:nvCxnSpPr>
          <p:spPr bwMode="auto">
            <a:xfrm>
              <a:off x="1955005" y="4183071"/>
              <a:ext cx="306805" cy="0"/>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Straight Connector 113">
              <a:extLst>
                <a:ext uri="{FF2B5EF4-FFF2-40B4-BE49-F238E27FC236}">
                  <a16:creationId xmlns:a16="http://schemas.microsoft.com/office/drawing/2014/main" id="{FD25C1B7-7132-4DC8-AB80-1ED23F08DCD8}"/>
                </a:ext>
              </a:extLst>
            </p:cNvPr>
            <p:cNvCxnSpPr/>
            <p:nvPr/>
          </p:nvCxnSpPr>
          <p:spPr bwMode="auto">
            <a:xfrm>
              <a:off x="2031207" y="4261129"/>
              <a:ext cx="152400" cy="0"/>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3" name="Group 200">
              <a:extLst>
                <a:ext uri="{FF2B5EF4-FFF2-40B4-BE49-F238E27FC236}">
                  <a16:creationId xmlns:a16="http://schemas.microsoft.com/office/drawing/2014/main" id="{543BA0C0-AFD4-49B3-BBF8-807A5F046EFD}"/>
                </a:ext>
              </a:extLst>
            </p:cNvPr>
            <p:cNvGrpSpPr/>
            <p:nvPr/>
          </p:nvGrpSpPr>
          <p:grpSpPr>
            <a:xfrm>
              <a:off x="3639197" y="1314467"/>
              <a:ext cx="465018" cy="1040605"/>
              <a:chOff x="3639197" y="1314467"/>
              <a:chExt cx="465018" cy="1040605"/>
            </a:xfrm>
          </p:grpSpPr>
          <p:cxnSp>
            <p:nvCxnSpPr>
              <p:cNvPr id="54" name="Straight Connector 121">
                <a:extLst>
                  <a:ext uri="{FF2B5EF4-FFF2-40B4-BE49-F238E27FC236}">
                    <a16:creationId xmlns:a16="http://schemas.microsoft.com/office/drawing/2014/main" id="{62A4F8CE-712E-4980-B797-779F170A4E33}"/>
                  </a:ext>
                </a:extLst>
              </p:cNvPr>
              <p:cNvCxnSpPr/>
              <p:nvPr/>
            </p:nvCxnSpPr>
            <p:spPr bwMode="auto">
              <a:xfrm>
                <a:off x="3639197" y="1896806"/>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Straight Connector 122">
                <a:extLst>
                  <a:ext uri="{FF2B5EF4-FFF2-40B4-BE49-F238E27FC236}">
                    <a16:creationId xmlns:a16="http://schemas.microsoft.com/office/drawing/2014/main" id="{B9E00F08-25D6-4366-8546-03D98BD7D3F2}"/>
                  </a:ext>
                </a:extLst>
              </p:cNvPr>
              <p:cNvCxnSpPr/>
              <p:nvPr/>
            </p:nvCxnSpPr>
            <p:spPr bwMode="auto">
              <a:xfrm>
                <a:off x="3640078" y="1801293"/>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Straight Connector 123">
                <a:extLst>
                  <a:ext uri="{FF2B5EF4-FFF2-40B4-BE49-F238E27FC236}">
                    <a16:creationId xmlns:a16="http://schemas.microsoft.com/office/drawing/2014/main" id="{24041452-84E2-4992-946E-0A64D5DF5B25}"/>
                  </a:ext>
                </a:extLst>
              </p:cNvPr>
              <p:cNvCxnSpPr/>
              <p:nvPr/>
            </p:nvCxnSpPr>
            <p:spPr bwMode="auto">
              <a:xfrm>
                <a:off x="3862212" y="1377244"/>
                <a:ext cx="176" cy="43012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Straight Connector 128">
                <a:extLst>
                  <a:ext uri="{FF2B5EF4-FFF2-40B4-BE49-F238E27FC236}">
                    <a16:creationId xmlns:a16="http://schemas.microsoft.com/office/drawing/2014/main" id="{D23429B1-B39F-4F95-A4B4-07AED3781A0F}"/>
                  </a:ext>
                </a:extLst>
              </p:cNvPr>
              <p:cNvCxnSpPr/>
              <p:nvPr/>
            </p:nvCxnSpPr>
            <p:spPr bwMode="auto">
              <a:xfrm>
                <a:off x="3861531" y="1894584"/>
                <a:ext cx="873" cy="391382"/>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Flowchart: Connector 130">
                <a:extLst>
                  <a:ext uri="{FF2B5EF4-FFF2-40B4-BE49-F238E27FC236}">
                    <a16:creationId xmlns:a16="http://schemas.microsoft.com/office/drawing/2014/main" id="{EF9DBEDD-9741-42DD-991D-30A431AF7AB9}"/>
                  </a:ext>
                </a:extLst>
              </p:cNvPr>
              <p:cNvSpPr/>
              <p:nvPr/>
            </p:nvSpPr>
            <p:spPr bwMode="auto">
              <a:xfrm>
                <a:off x="3798050" y="2221722"/>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59" name="Flowchart: Connector 131">
                <a:extLst>
                  <a:ext uri="{FF2B5EF4-FFF2-40B4-BE49-F238E27FC236}">
                    <a16:creationId xmlns:a16="http://schemas.microsoft.com/office/drawing/2014/main" id="{1156B9E8-80B6-4078-81C7-BE9E10DFE163}"/>
                  </a:ext>
                </a:extLst>
              </p:cNvPr>
              <p:cNvSpPr/>
              <p:nvPr/>
            </p:nvSpPr>
            <p:spPr bwMode="auto">
              <a:xfrm>
                <a:off x="3798050" y="1314467"/>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grpSp>
        <p:grpSp>
          <p:nvGrpSpPr>
            <p:cNvPr id="60" name="Group 201">
              <a:extLst>
                <a:ext uri="{FF2B5EF4-FFF2-40B4-BE49-F238E27FC236}">
                  <a16:creationId xmlns:a16="http://schemas.microsoft.com/office/drawing/2014/main" id="{91C7F019-1EC5-4A77-926D-ED3CBD371970}"/>
                </a:ext>
              </a:extLst>
            </p:cNvPr>
            <p:cNvGrpSpPr/>
            <p:nvPr/>
          </p:nvGrpSpPr>
          <p:grpSpPr>
            <a:xfrm>
              <a:off x="4700901" y="1315573"/>
              <a:ext cx="465018" cy="1040605"/>
              <a:chOff x="4700901" y="1315573"/>
              <a:chExt cx="465018" cy="1040605"/>
            </a:xfrm>
          </p:grpSpPr>
          <p:cxnSp>
            <p:nvCxnSpPr>
              <p:cNvPr id="61" name="Straight Connector 133">
                <a:extLst>
                  <a:ext uri="{FF2B5EF4-FFF2-40B4-BE49-F238E27FC236}">
                    <a16:creationId xmlns:a16="http://schemas.microsoft.com/office/drawing/2014/main" id="{C7C35EC0-EBE4-459D-AEDB-36607910DD2C}"/>
                  </a:ext>
                </a:extLst>
              </p:cNvPr>
              <p:cNvCxnSpPr/>
              <p:nvPr/>
            </p:nvCxnSpPr>
            <p:spPr bwMode="auto">
              <a:xfrm>
                <a:off x="4700901" y="1897912"/>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Straight Connector 134">
                <a:extLst>
                  <a:ext uri="{FF2B5EF4-FFF2-40B4-BE49-F238E27FC236}">
                    <a16:creationId xmlns:a16="http://schemas.microsoft.com/office/drawing/2014/main" id="{081AA45A-4048-480E-8293-C903EF478824}"/>
                  </a:ext>
                </a:extLst>
              </p:cNvPr>
              <p:cNvCxnSpPr/>
              <p:nvPr/>
            </p:nvCxnSpPr>
            <p:spPr bwMode="auto">
              <a:xfrm>
                <a:off x="4701782" y="1802399"/>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Straight Connector 135">
                <a:extLst>
                  <a:ext uri="{FF2B5EF4-FFF2-40B4-BE49-F238E27FC236}">
                    <a16:creationId xmlns:a16="http://schemas.microsoft.com/office/drawing/2014/main" id="{3FEFC34A-0DD7-4FBC-A662-D51B6952AE96}"/>
                  </a:ext>
                </a:extLst>
              </p:cNvPr>
              <p:cNvCxnSpPr/>
              <p:nvPr/>
            </p:nvCxnSpPr>
            <p:spPr bwMode="auto">
              <a:xfrm>
                <a:off x="4923916" y="1378350"/>
                <a:ext cx="176" cy="43012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Straight Connector 136">
                <a:extLst>
                  <a:ext uri="{FF2B5EF4-FFF2-40B4-BE49-F238E27FC236}">
                    <a16:creationId xmlns:a16="http://schemas.microsoft.com/office/drawing/2014/main" id="{E775962F-BF7A-40A1-90FA-146ADAC9D792}"/>
                  </a:ext>
                </a:extLst>
              </p:cNvPr>
              <p:cNvCxnSpPr/>
              <p:nvPr/>
            </p:nvCxnSpPr>
            <p:spPr bwMode="auto">
              <a:xfrm>
                <a:off x="4923235" y="1895690"/>
                <a:ext cx="873" cy="391382"/>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Flowchart: Connector 137">
                <a:extLst>
                  <a:ext uri="{FF2B5EF4-FFF2-40B4-BE49-F238E27FC236}">
                    <a16:creationId xmlns:a16="http://schemas.microsoft.com/office/drawing/2014/main" id="{06D69EDD-E748-4E1B-8912-A607E575B1D0}"/>
                  </a:ext>
                </a:extLst>
              </p:cNvPr>
              <p:cNvSpPr/>
              <p:nvPr/>
            </p:nvSpPr>
            <p:spPr bwMode="auto">
              <a:xfrm>
                <a:off x="4859754" y="2222828"/>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66" name="Flowchart: Connector 138">
                <a:extLst>
                  <a:ext uri="{FF2B5EF4-FFF2-40B4-BE49-F238E27FC236}">
                    <a16:creationId xmlns:a16="http://schemas.microsoft.com/office/drawing/2014/main" id="{7FDE7F23-00DC-4057-BE2F-44172DF9C9F5}"/>
                  </a:ext>
                </a:extLst>
              </p:cNvPr>
              <p:cNvSpPr/>
              <p:nvPr/>
            </p:nvSpPr>
            <p:spPr bwMode="auto">
              <a:xfrm>
                <a:off x="4859754" y="1315573"/>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grpSp>
        <p:grpSp>
          <p:nvGrpSpPr>
            <p:cNvPr id="67" name="Group 202">
              <a:extLst>
                <a:ext uri="{FF2B5EF4-FFF2-40B4-BE49-F238E27FC236}">
                  <a16:creationId xmlns:a16="http://schemas.microsoft.com/office/drawing/2014/main" id="{4DDE30B2-77A1-4C05-B92E-A0CA8125C5E7}"/>
                </a:ext>
              </a:extLst>
            </p:cNvPr>
            <p:cNvGrpSpPr/>
            <p:nvPr/>
          </p:nvGrpSpPr>
          <p:grpSpPr>
            <a:xfrm>
              <a:off x="5731528" y="1313390"/>
              <a:ext cx="465018" cy="1040605"/>
              <a:chOff x="5731528" y="1313390"/>
              <a:chExt cx="465018" cy="1040605"/>
            </a:xfrm>
          </p:grpSpPr>
          <p:cxnSp>
            <p:nvCxnSpPr>
              <p:cNvPr id="68" name="Straight Connector 139">
                <a:extLst>
                  <a:ext uri="{FF2B5EF4-FFF2-40B4-BE49-F238E27FC236}">
                    <a16:creationId xmlns:a16="http://schemas.microsoft.com/office/drawing/2014/main" id="{C7D40A4D-DC16-418F-A6F0-59A0CF11F8E7}"/>
                  </a:ext>
                </a:extLst>
              </p:cNvPr>
              <p:cNvCxnSpPr/>
              <p:nvPr/>
            </p:nvCxnSpPr>
            <p:spPr bwMode="auto">
              <a:xfrm>
                <a:off x="5731528" y="1895729"/>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9" name="Straight Connector 140">
                <a:extLst>
                  <a:ext uri="{FF2B5EF4-FFF2-40B4-BE49-F238E27FC236}">
                    <a16:creationId xmlns:a16="http://schemas.microsoft.com/office/drawing/2014/main" id="{5FC90105-26FD-4AE2-A49F-0E8C394444F4}"/>
                  </a:ext>
                </a:extLst>
              </p:cNvPr>
              <p:cNvCxnSpPr/>
              <p:nvPr/>
            </p:nvCxnSpPr>
            <p:spPr bwMode="auto">
              <a:xfrm>
                <a:off x="5732409" y="1800216"/>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0" name="Straight Connector 141">
                <a:extLst>
                  <a:ext uri="{FF2B5EF4-FFF2-40B4-BE49-F238E27FC236}">
                    <a16:creationId xmlns:a16="http://schemas.microsoft.com/office/drawing/2014/main" id="{9E89A610-8547-4C22-AEEB-D2FAAED62948}"/>
                  </a:ext>
                </a:extLst>
              </p:cNvPr>
              <p:cNvCxnSpPr/>
              <p:nvPr/>
            </p:nvCxnSpPr>
            <p:spPr bwMode="auto">
              <a:xfrm>
                <a:off x="5954543" y="1376167"/>
                <a:ext cx="176" cy="43012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 name="Straight Connector 142">
                <a:extLst>
                  <a:ext uri="{FF2B5EF4-FFF2-40B4-BE49-F238E27FC236}">
                    <a16:creationId xmlns:a16="http://schemas.microsoft.com/office/drawing/2014/main" id="{AA33F0AB-9E60-4BB8-8274-4D3684960CAF}"/>
                  </a:ext>
                </a:extLst>
              </p:cNvPr>
              <p:cNvCxnSpPr/>
              <p:nvPr/>
            </p:nvCxnSpPr>
            <p:spPr bwMode="auto">
              <a:xfrm>
                <a:off x="5953862" y="1893507"/>
                <a:ext cx="873" cy="391382"/>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 name="Flowchart: Connector 143">
                <a:extLst>
                  <a:ext uri="{FF2B5EF4-FFF2-40B4-BE49-F238E27FC236}">
                    <a16:creationId xmlns:a16="http://schemas.microsoft.com/office/drawing/2014/main" id="{C1C95655-70EB-4F0E-BD77-EAB40E1DD489}"/>
                  </a:ext>
                </a:extLst>
              </p:cNvPr>
              <p:cNvSpPr/>
              <p:nvPr/>
            </p:nvSpPr>
            <p:spPr bwMode="auto">
              <a:xfrm>
                <a:off x="5890381" y="2220645"/>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73" name="Flowchart: Connector 144">
                <a:extLst>
                  <a:ext uri="{FF2B5EF4-FFF2-40B4-BE49-F238E27FC236}">
                    <a16:creationId xmlns:a16="http://schemas.microsoft.com/office/drawing/2014/main" id="{8806E1E6-A452-483D-B333-2D625624FB1A}"/>
                  </a:ext>
                </a:extLst>
              </p:cNvPr>
              <p:cNvSpPr/>
              <p:nvPr/>
            </p:nvSpPr>
            <p:spPr bwMode="auto">
              <a:xfrm>
                <a:off x="5890381" y="1313390"/>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grpSp>
        <p:grpSp>
          <p:nvGrpSpPr>
            <p:cNvPr id="74" name="Group 203">
              <a:extLst>
                <a:ext uri="{FF2B5EF4-FFF2-40B4-BE49-F238E27FC236}">
                  <a16:creationId xmlns:a16="http://schemas.microsoft.com/office/drawing/2014/main" id="{B6C2F324-78BF-433F-8229-F61353535373}"/>
                </a:ext>
              </a:extLst>
            </p:cNvPr>
            <p:cNvGrpSpPr/>
            <p:nvPr/>
          </p:nvGrpSpPr>
          <p:grpSpPr>
            <a:xfrm>
              <a:off x="6838449" y="1311207"/>
              <a:ext cx="465018" cy="1040605"/>
              <a:chOff x="6838449" y="1311207"/>
              <a:chExt cx="465018" cy="1040605"/>
            </a:xfrm>
          </p:grpSpPr>
          <p:cxnSp>
            <p:nvCxnSpPr>
              <p:cNvPr id="75" name="Straight Connector 145">
                <a:extLst>
                  <a:ext uri="{FF2B5EF4-FFF2-40B4-BE49-F238E27FC236}">
                    <a16:creationId xmlns:a16="http://schemas.microsoft.com/office/drawing/2014/main" id="{1C27A3A0-E7D0-429C-B6F6-BBB8DB7C7C54}"/>
                  </a:ext>
                </a:extLst>
              </p:cNvPr>
              <p:cNvCxnSpPr/>
              <p:nvPr/>
            </p:nvCxnSpPr>
            <p:spPr bwMode="auto">
              <a:xfrm>
                <a:off x="6838449" y="1893546"/>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 name="Straight Connector 146">
                <a:extLst>
                  <a:ext uri="{FF2B5EF4-FFF2-40B4-BE49-F238E27FC236}">
                    <a16:creationId xmlns:a16="http://schemas.microsoft.com/office/drawing/2014/main" id="{25D1FD7D-DF10-4D98-A53A-81A45B9D7D72}"/>
                  </a:ext>
                </a:extLst>
              </p:cNvPr>
              <p:cNvCxnSpPr/>
              <p:nvPr/>
            </p:nvCxnSpPr>
            <p:spPr bwMode="auto">
              <a:xfrm>
                <a:off x="6839330" y="1798033"/>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7" name="Straight Connector 147">
                <a:extLst>
                  <a:ext uri="{FF2B5EF4-FFF2-40B4-BE49-F238E27FC236}">
                    <a16:creationId xmlns:a16="http://schemas.microsoft.com/office/drawing/2014/main" id="{54111CBA-6B78-467E-B2D2-FF46C61C7BC1}"/>
                  </a:ext>
                </a:extLst>
              </p:cNvPr>
              <p:cNvCxnSpPr/>
              <p:nvPr/>
            </p:nvCxnSpPr>
            <p:spPr bwMode="auto">
              <a:xfrm>
                <a:off x="7061464" y="1373984"/>
                <a:ext cx="176" cy="43012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 name="Straight Connector 148">
                <a:extLst>
                  <a:ext uri="{FF2B5EF4-FFF2-40B4-BE49-F238E27FC236}">
                    <a16:creationId xmlns:a16="http://schemas.microsoft.com/office/drawing/2014/main" id="{B6546F90-C3AC-45FC-A28A-D43AA094662A}"/>
                  </a:ext>
                </a:extLst>
              </p:cNvPr>
              <p:cNvCxnSpPr/>
              <p:nvPr/>
            </p:nvCxnSpPr>
            <p:spPr bwMode="auto">
              <a:xfrm>
                <a:off x="7060783" y="1891324"/>
                <a:ext cx="873" cy="391382"/>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9" name="Flowchart: Connector 149">
                <a:extLst>
                  <a:ext uri="{FF2B5EF4-FFF2-40B4-BE49-F238E27FC236}">
                    <a16:creationId xmlns:a16="http://schemas.microsoft.com/office/drawing/2014/main" id="{1A572208-2169-4BDD-8CF9-21358B7CA6ED}"/>
                  </a:ext>
                </a:extLst>
              </p:cNvPr>
              <p:cNvSpPr/>
              <p:nvPr/>
            </p:nvSpPr>
            <p:spPr bwMode="auto">
              <a:xfrm>
                <a:off x="6997302" y="2218462"/>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80" name="Flowchart: Connector 150">
                <a:extLst>
                  <a:ext uri="{FF2B5EF4-FFF2-40B4-BE49-F238E27FC236}">
                    <a16:creationId xmlns:a16="http://schemas.microsoft.com/office/drawing/2014/main" id="{00E2A4C2-D5FE-4DE5-A5EE-28DF7C70D446}"/>
                  </a:ext>
                </a:extLst>
              </p:cNvPr>
              <p:cNvSpPr/>
              <p:nvPr/>
            </p:nvSpPr>
            <p:spPr bwMode="auto">
              <a:xfrm>
                <a:off x="6997302" y="1311207"/>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grpSp>
        <p:sp>
          <p:nvSpPr>
            <p:cNvPr id="81" name="TextBox 151">
              <a:extLst>
                <a:ext uri="{FF2B5EF4-FFF2-40B4-BE49-F238E27FC236}">
                  <a16:creationId xmlns:a16="http://schemas.microsoft.com/office/drawing/2014/main" id="{594059FD-EBD2-4FEF-8E9C-A3CF9F8F0FCB}"/>
                </a:ext>
              </a:extLst>
            </p:cNvPr>
            <p:cNvSpPr txBox="1"/>
            <p:nvPr/>
          </p:nvSpPr>
          <p:spPr>
            <a:xfrm>
              <a:off x="696033" y="1050875"/>
              <a:ext cx="1733266" cy="615518"/>
            </a:xfrm>
            <a:prstGeom prst="rect">
              <a:avLst/>
            </a:prstGeom>
            <a:noFill/>
          </p:spPr>
          <p:txBody>
            <a:bodyPr wrap="square" rtlCol="0">
              <a:spAutoFit/>
            </a:bodyPr>
            <a:lstStyle/>
            <a:p>
              <a:r>
                <a:rPr lang="en-US" sz="1600" dirty="0" err="1"/>
                <a:t>Línea</a:t>
              </a:r>
              <a:r>
                <a:rPr lang="en-US" sz="1600" dirty="0"/>
                <a:t> </a:t>
              </a:r>
              <a:r>
                <a:rPr lang="en-US" sz="1600" dirty="0" err="1"/>
                <a:t>aérea</a:t>
              </a:r>
              <a:r>
                <a:rPr lang="en-US" sz="1600" dirty="0"/>
                <a:t> 400 kV</a:t>
              </a:r>
            </a:p>
          </p:txBody>
        </p:sp>
        <p:cxnSp>
          <p:nvCxnSpPr>
            <p:cNvPr id="82" name="Straight Connector 60">
              <a:extLst>
                <a:ext uri="{FF2B5EF4-FFF2-40B4-BE49-F238E27FC236}">
                  <a16:creationId xmlns:a16="http://schemas.microsoft.com/office/drawing/2014/main" id="{E68267B8-2BC3-4A06-B9EB-B1DFA3746CF0}"/>
                </a:ext>
              </a:extLst>
            </p:cNvPr>
            <p:cNvCxnSpPr/>
            <p:nvPr/>
          </p:nvCxnSpPr>
          <p:spPr bwMode="auto">
            <a:xfrm flipV="1">
              <a:off x="4076765" y="4410245"/>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Straight Connector 61">
              <a:extLst>
                <a:ext uri="{FF2B5EF4-FFF2-40B4-BE49-F238E27FC236}">
                  <a16:creationId xmlns:a16="http://schemas.microsoft.com/office/drawing/2014/main" id="{FE4D7EEF-B07A-4D1E-BC41-C5AF7589D072}"/>
                </a:ext>
              </a:extLst>
            </p:cNvPr>
            <p:cNvCxnSpPr/>
            <p:nvPr/>
          </p:nvCxnSpPr>
          <p:spPr bwMode="auto">
            <a:xfrm flipV="1">
              <a:off x="4306088" y="4411648"/>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84" name="Group 210">
              <a:extLst>
                <a:ext uri="{FF2B5EF4-FFF2-40B4-BE49-F238E27FC236}">
                  <a16:creationId xmlns:a16="http://schemas.microsoft.com/office/drawing/2014/main" id="{C5200F9E-4C23-4E89-9B3E-CCA0DC8A8ADC}"/>
                </a:ext>
              </a:extLst>
            </p:cNvPr>
            <p:cNvGrpSpPr/>
            <p:nvPr/>
          </p:nvGrpSpPr>
          <p:grpSpPr>
            <a:xfrm>
              <a:off x="3934715" y="2222212"/>
              <a:ext cx="465018" cy="2241206"/>
              <a:chOff x="3934715" y="2222212"/>
              <a:chExt cx="465018" cy="2241206"/>
            </a:xfrm>
          </p:grpSpPr>
          <p:cxnSp>
            <p:nvCxnSpPr>
              <p:cNvPr id="85" name="Straight Connector 152">
                <a:extLst>
                  <a:ext uri="{FF2B5EF4-FFF2-40B4-BE49-F238E27FC236}">
                    <a16:creationId xmlns:a16="http://schemas.microsoft.com/office/drawing/2014/main" id="{526716DD-B29C-4909-81ED-2D63688391B6}"/>
                  </a:ext>
                </a:extLst>
              </p:cNvPr>
              <p:cNvCxnSpPr/>
              <p:nvPr/>
            </p:nvCxnSpPr>
            <p:spPr bwMode="auto">
              <a:xfrm>
                <a:off x="3934715" y="3361121"/>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6" name="Straight Connector 153">
                <a:extLst>
                  <a:ext uri="{FF2B5EF4-FFF2-40B4-BE49-F238E27FC236}">
                    <a16:creationId xmlns:a16="http://schemas.microsoft.com/office/drawing/2014/main" id="{345A4720-60A2-4A47-94CE-87929422CE88}"/>
                  </a:ext>
                </a:extLst>
              </p:cNvPr>
              <p:cNvCxnSpPr/>
              <p:nvPr/>
            </p:nvCxnSpPr>
            <p:spPr bwMode="auto">
              <a:xfrm>
                <a:off x="3935596" y="3265608"/>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7" name="Straight Connector 154">
                <a:extLst>
                  <a:ext uri="{FF2B5EF4-FFF2-40B4-BE49-F238E27FC236}">
                    <a16:creationId xmlns:a16="http://schemas.microsoft.com/office/drawing/2014/main" id="{82C763B8-72C3-4E10-8AAF-8516B805AC82}"/>
                  </a:ext>
                </a:extLst>
              </p:cNvPr>
              <p:cNvCxnSpPr/>
              <p:nvPr/>
            </p:nvCxnSpPr>
            <p:spPr bwMode="auto">
              <a:xfrm>
                <a:off x="4157730" y="2292917"/>
                <a:ext cx="1997" cy="973552"/>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8" name="Straight Connector 155">
                <a:extLst>
                  <a:ext uri="{FF2B5EF4-FFF2-40B4-BE49-F238E27FC236}">
                    <a16:creationId xmlns:a16="http://schemas.microsoft.com/office/drawing/2014/main" id="{56DFE48A-2DA9-4070-BC6A-8089F9BD2598}"/>
                  </a:ext>
                </a:extLst>
              </p:cNvPr>
              <p:cNvCxnSpPr>
                <a:endCxn id="89" idx="4"/>
              </p:cNvCxnSpPr>
              <p:nvPr/>
            </p:nvCxnSpPr>
            <p:spPr bwMode="auto">
              <a:xfrm>
                <a:off x="4159727" y="3364252"/>
                <a:ext cx="517" cy="1099166"/>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9" name="Flowchart: Connector 156">
                <a:extLst>
                  <a:ext uri="{FF2B5EF4-FFF2-40B4-BE49-F238E27FC236}">
                    <a16:creationId xmlns:a16="http://schemas.microsoft.com/office/drawing/2014/main" id="{1EEAF5BA-7FB4-4460-BE8E-19B4425C725D}"/>
                  </a:ext>
                </a:extLst>
              </p:cNvPr>
              <p:cNvSpPr/>
              <p:nvPr/>
            </p:nvSpPr>
            <p:spPr bwMode="auto">
              <a:xfrm>
                <a:off x="4093568" y="4330068"/>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90" name="Flowchart: Connector 157">
                <a:extLst>
                  <a:ext uri="{FF2B5EF4-FFF2-40B4-BE49-F238E27FC236}">
                    <a16:creationId xmlns:a16="http://schemas.microsoft.com/office/drawing/2014/main" id="{96AD8AD3-2CB2-40F9-83D5-A17E4002FE5B}"/>
                  </a:ext>
                </a:extLst>
              </p:cNvPr>
              <p:cNvSpPr/>
              <p:nvPr/>
            </p:nvSpPr>
            <p:spPr bwMode="auto">
              <a:xfrm>
                <a:off x="4093568" y="2222212"/>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grpSp>
        <p:cxnSp>
          <p:nvCxnSpPr>
            <p:cNvPr id="91" name="Straight Connector 64">
              <a:extLst>
                <a:ext uri="{FF2B5EF4-FFF2-40B4-BE49-F238E27FC236}">
                  <a16:creationId xmlns:a16="http://schemas.microsoft.com/office/drawing/2014/main" id="{D877A244-2026-4842-8084-BBADCF553051}"/>
                </a:ext>
              </a:extLst>
            </p:cNvPr>
            <p:cNvCxnSpPr/>
            <p:nvPr/>
          </p:nvCxnSpPr>
          <p:spPr bwMode="auto">
            <a:xfrm flipV="1">
              <a:off x="5010480" y="4410214"/>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Straight Connector 65">
              <a:extLst>
                <a:ext uri="{FF2B5EF4-FFF2-40B4-BE49-F238E27FC236}">
                  <a16:creationId xmlns:a16="http://schemas.microsoft.com/office/drawing/2014/main" id="{80E30FDC-92DA-4962-8999-B75EFB062C58}"/>
                </a:ext>
              </a:extLst>
            </p:cNvPr>
            <p:cNvCxnSpPr/>
            <p:nvPr/>
          </p:nvCxnSpPr>
          <p:spPr bwMode="auto">
            <a:xfrm flipV="1">
              <a:off x="5239803" y="4411617"/>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Straight Connector 66">
              <a:extLst>
                <a:ext uri="{FF2B5EF4-FFF2-40B4-BE49-F238E27FC236}">
                  <a16:creationId xmlns:a16="http://schemas.microsoft.com/office/drawing/2014/main" id="{329AF657-9D1C-4CFB-88F7-A1A06AD71992}"/>
                </a:ext>
              </a:extLst>
            </p:cNvPr>
            <p:cNvCxnSpPr/>
            <p:nvPr/>
          </p:nvCxnSpPr>
          <p:spPr bwMode="auto">
            <a:xfrm flipV="1">
              <a:off x="5472394" y="4412595"/>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4" name="Group 209">
              <a:extLst>
                <a:ext uri="{FF2B5EF4-FFF2-40B4-BE49-F238E27FC236}">
                  <a16:creationId xmlns:a16="http://schemas.microsoft.com/office/drawing/2014/main" id="{495A5A8B-7E5C-4B31-9C3A-7CF3EEE2B3A5}"/>
                </a:ext>
              </a:extLst>
            </p:cNvPr>
            <p:cNvGrpSpPr/>
            <p:nvPr/>
          </p:nvGrpSpPr>
          <p:grpSpPr>
            <a:xfrm>
              <a:off x="5001515" y="2224487"/>
              <a:ext cx="465018" cy="2241206"/>
              <a:chOff x="5001515" y="2224487"/>
              <a:chExt cx="465018" cy="2241206"/>
            </a:xfrm>
          </p:grpSpPr>
          <p:cxnSp>
            <p:nvCxnSpPr>
              <p:cNvPr id="95" name="Straight Connector 163">
                <a:extLst>
                  <a:ext uri="{FF2B5EF4-FFF2-40B4-BE49-F238E27FC236}">
                    <a16:creationId xmlns:a16="http://schemas.microsoft.com/office/drawing/2014/main" id="{1B1CB8CE-2974-40D3-95BF-CECC0DBEB56D}"/>
                  </a:ext>
                </a:extLst>
              </p:cNvPr>
              <p:cNvCxnSpPr/>
              <p:nvPr/>
            </p:nvCxnSpPr>
            <p:spPr bwMode="auto">
              <a:xfrm>
                <a:off x="5001515" y="3363396"/>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6" name="Straight Connector 164">
                <a:extLst>
                  <a:ext uri="{FF2B5EF4-FFF2-40B4-BE49-F238E27FC236}">
                    <a16:creationId xmlns:a16="http://schemas.microsoft.com/office/drawing/2014/main" id="{CD729DBA-2D30-40AE-A6D0-0903E5F3A4D2}"/>
                  </a:ext>
                </a:extLst>
              </p:cNvPr>
              <p:cNvCxnSpPr/>
              <p:nvPr/>
            </p:nvCxnSpPr>
            <p:spPr bwMode="auto">
              <a:xfrm>
                <a:off x="5002396" y="3267883"/>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7" name="Straight Connector 165">
                <a:extLst>
                  <a:ext uri="{FF2B5EF4-FFF2-40B4-BE49-F238E27FC236}">
                    <a16:creationId xmlns:a16="http://schemas.microsoft.com/office/drawing/2014/main" id="{CD97148E-B48A-4F0A-AC72-315A8E356731}"/>
                  </a:ext>
                </a:extLst>
              </p:cNvPr>
              <p:cNvCxnSpPr/>
              <p:nvPr/>
            </p:nvCxnSpPr>
            <p:spPr bwMode="auto">
              <a:xfrm>
                <a:off x="5224530" y="2295192"/>
                <a:ext cx="1997" cy="973552"/>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8" name="Straight Connector 166">
                <a:extLst>
                  <a:ext uri="{FF2B5EF4-FFF2-40B4-BE49-F238E27FC236}">
                    <a16:creationId xmlns:a16="http://schemas.microsoft.com/office/drawing/2014/main" id="{E99249A6-2E3D-4FAB-8536-7D85CFCF60B3}"/>
                  </a:ext>
                </a:extLst>
              </p:cNvPr>
              <p:cNvCxnSpPr>
                <a:endCxn id="99" idx="4"/>
              </p:cNvCxnSpPr>
              <p:nvPr/>
            </p:nvCxnSpPr>
            <p:spPr bwMode="auto">
              <a:xfrm>
                <a:off x="5226527" y="3366527"/>
                <a:ext cx="517" cy="1099166"/>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9" name="Flowchart: Connector 167">
                <a:extLst>
                  <a:ext uri="{FF2B5EF4-FFF2-40B4-BE49-F238E27FC236}">
                    <a16:creationId xmlns:a16="http://schemas.microsoft.com/office/drawing/2014/main" id="{3F109506-9BEE-4022-8193-40160DCECB93}"/>
                  </a:ext>
                </a:extLst>
              </p:cNvPr>
              <p:cNvSpPr/>
              <p:nvPr/>
            </p:nvSpPr>
            <p:spPr bwMode="auto">
              <a:xfrm>
                <a:off x="5160368" y="4332343"/>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100" name="Flowchart: Connector 168">
                <a:extLst>
                  <a:ext uri="{FF2B5EF4-FFF2-40B4-BE49-F238E27FC236}">
                    <a16:creationId xmlns:a16="http://schemas.microsoft.com/office/drawing/2014/main" id="{DDB7C53B-97B7-420F-829D-19CE1BA5B05E}"/>
                  </a:ext>
                </a:extLst>
              </p:cNvPr>
              <p:cNvSpPr/>
              <p:nvPr/>
            </p:nvSpPr>
            <p:spPr bwMode="auto">
              <a:xfrm>
                <a:off x="5160368" y="2224487"/>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grpSp>
        <p:cxnSp>
          <p:nvCxnSpPr>
            <p:cNvPr id="101" name="Straight Connector 69">
              <a:extLst>
                <a:ext uri="{FF2B5EF4-FFF2-40B4-BE49-F238E27FC236}">
                  <a16:creationId xmlns:a16="http://schemas.microsoft.com/office/drawing/2014/main" id="{A5CF1897-B2D3-4AC0-87B4-D382C9F6BD5A}"/>
                </a:ext>
              </a:extLst>
            </p:cNvPr>
            <p:cNvCxnSpPr/>
            <p:nvPr/>
          </p:nvCxnSpPr>
          <p:spPr bwMode="auto">
            <a:xfrm flipV="1">
              <a:off x="6168409" y="4414014"/>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 name="Straight Connector 70">
              <a:extLst>
                <a:ext uri="{FF2B5EF4-FFF2-40B4-BE49-F238E27FC236}">
                  <a16:creationId xmlns:a16="http://schemas.microsoft.com/office/drawing/2014/main" id="{2C7AE36D-64C6-4B8D-8F07-6BC551A3F751}"/>
                </a:ext>
              </a:extLst>
            </p:cNvPr>
            <p:cNvCxnSpPr/>
            <p:nvPr/>
          </p:nvCxnSpPr>
          <p:spPr bwMode="auto">
            <a:xfrm flipV="1">
              <a:off x="6405746" y="4412595"/>
              <a:ext cx="224287" cy="155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03" name="Group 208">
              <a:extLst>
                <a:ext uri="{FF2B5EF4-FFF2-40B4-BE49-F238E27FC236}">
                  <a16:creationId xmlns:a16="http://schemas.microsoft.com/office/drawing/2014/main" id="{5C0B1A06-E1AB-44DE-A908-74900ACAF5F3}"/>
                </a:ext>
              </a:extLst>
            </p:cNvPr>
            <p:cNvGrpSpPr/>
            <p:nvPr/>
          </p:nvGrpSpPr>
          <p:grpSpPr>
            <a:xfrm>
              <a:off x="6020548" y="2219938"/>
              <a:ext cx="465018" cy="2241206"/>
              <a:chOff x="6020548" y="2219938"/>
              <a:chExt cx="465018" cy="2241206"/>
            </a:xfrm>
          </p:grpSpPr>
          <p:cxnSp>
            <p:nvCxnSpPr>
              <p:cNvPr id="104" name="Straight Connector 170">
                <a:extLst>
                  <a:ext uri="{FF2B5EF4-FFF2-40B4-BE49-F238E27FC236}">
                    <a16:creationId xmlns:a16="http://schemas.microsoft.com/office/drawing/2014/main" id="{68E84DD2-1981-438B-8952-D405D40AFCF1}"/>
                  </a:ext>
                </a:extLst>
              </p:cNvPr>
              <p:cNvCxnSpPr/>
              <p:nvPr/>
            </p:nvCxnSpPr>
            <p:spPr bwMode="auto">
              <a:xfrm>
                <a:off x="6020548" y="3358847"/>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5" name="Straight Connector 171">
                <a:extLst>
                  <a:ext uri="{FF2B5EF4-FFF2-40B4-BE49-F238E27FC236}">
                    <a16:creationId xmlns:a16="http://schemas.microsoft.com/office/drawing/2014/main" id="{CE9D38AA-D8BB-47B5-B28B-3817BD422EE7}"/>
                  </a:ext>
                </a:extLst>
              </p:cNvPr>
              <p:cNvCxnSpPr/>
              <p:nvPr/>
            </p:nvCxnSpPr>
            <p:spPr bwMode="auto">
              <a:xfrm>
                <a:off x="6021429" y="3263334"/>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6" name="Straight Connector 172">
                <a:extLst>
                  <a:ext uri="{FF2B5EF4-FFF2-40B4-BE49-F238E27FC236}">
                    <a16:creationId xmlns:a16="http://schemas.microsoft.com/office/drawing/2014/main" id="{1A413F3E-591C-4477-B385-D59B10CE7FC7}"/>
                  </a:ext>
                </a:extLst>
              </p:cNvPr>
              <p:cNvCxnSpPr/>
              <p:nvPr/>
            </p:nvCxnSpPr>
            <p:spPr bwMode="auto">
              <a:xfrm>
                <a:off x="6243563" y="2290643"/>
                <a:ext cx="1997" cy="973552"/>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7" name="Straight Connector 173">
                <a:extLst>
                  <a:ext uri="{FF2B5EF4-FFF2-40B4-BE49-F238E27FC236}">
                    <a16:creationId xmlns:a16="http://schemas.microsoft.com/office/drawing/2014/main" id="{79E844EC-1F2A-4B4A-A5F9-7D3020E6E9A0}"/>
                  </a:ext>
                </a:extLst>
              </p:cNvPr>
              <p:cNvCxnSpPr>
                <a:endCxn id="108" idx="4"/>
              </p:cNvCxnSpPr>
              <p:nvPr/>
            </p:nvCxnSpPr>
            <p:spPr bwMode="auto">
              <a:xfrm>
                <a:off x="6245560" y="3361978"/>
                <a:ext cx="517" cy="1099166"/>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8" name="Flowchart: Connector 174">
                <a:extLst>
                  <a:ext uri="{FF2B5EF4-FFF2-40B4-BE49-F238E27FC236}">
                    <a16:creationId xmlns:a16="http://schemas.microsoft.com/office/drawing/2014/main" id="{23457996-94DD-4FB7-8F21-97F099E44F40}"/>
                  </a:ext>
                </a:extLst>
              </p:cNvPr>
              <p:cNvSpPr/>
              <p:nvPr/>
            </p:nvSpPr>
            <p:spPr bwMode="auto">
              <a:xfrm>
                <a:off x="6179401" y="4327794"/>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109" name="Flowchart: Connector 175">
                <a:extLst>
                  <a:ext uri="{FF2B5EF4-FFF2-40B4-BE49-F238E27FC236}">
                    <a16:creationId xmlns:a16="http://schemas.microsoft.com/office/drawing/2014/main" id="{B5172001-04D2-4BE6-B85D-E11EA41A6B45}"/>
                  </a:ext>
                </a:extLst>
              </p:cNvPr>
              <p:cNvSpPr/>
              <p:nvPr/>
            </p:nvSpPr>
            <p:spPr bwMode="auto">
              <a:xfrm>
                <a:off x="6179401" y="2219938"/>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grpSp>
        <p:grpSp>
          <p:nvGrpSpPr>
            <p:cNvPr id="110" name="Group 207">
              <a:extLst>
                <a:ext uri="{FF2B5EF4-FFF2-40B4-BE49-F238E27FC236}">
                  <a16:creationId xmlns:a16="http://schemas.microsoft.com/office/drawing/2014/main" id="{9E7D5625-445F-4A4F-9997-D869CDAB886E}"/>
                </a:ext>
              </a:extLst>
            </p:cNvPr>
            <p:cNvGrpSpPr/>
            <p:nvPr/>
          </p:nvGrpSpPr>
          <p:grpSpPr>
            <a:xfrm>
              <a:off x="7114644" y="2222213"/>
              <a:ext cx="465018" cy="2241206"/>
              <a:chOff x="7114644" y="2222213"/>
              <a:chExt cx="465018" cy="2241206"/>
            </a:xfrm>
          </p:grpSpPr>
          <p:cxnSp>
            <p:nvCxnSpPr>
              <p:cNvPr id="111" name="Straight Connector 177">
                <a:extLst>
                  <a:ext uri="{FF2B5EF4-FFF2-40B4-BE49-F238E27FC236}">
                    <a16:creationId xmlns:a16="http://schemas.microsoft.com/office/drawing/2014/main" id="{DA88F754-0561-4FED-9066-C7453E6BDD67}"/>
                  </a:ext>
                </a:extLst>
              </p:cNvPr>
              <p:cNvCxnSpPr/>
              <p:nvPr/>
            </p:nvCxnSpPr>
            <p:spPr bwMode="auto">
              <a:xfrm>
                <a:off x="7114644" y="3361122"/>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Straight Connector 178">
                <a:extLst>
                  <a:ext uri="{FF2B5EF4-FFF2-40B4-BE49-F238E27FC236}">
                    <a16:creationId xmlns:a16="http://schemas.microsoft.com/office/drawing/2014/main" id="{458679FB-8DA9-4D1E-994C-1F8F0CBCB7B7}"/>
                  </a:ext>
                </a:extLst>
              </p:cNvPr>
              <p:cNvCxnSpPr/>
              <p:nvPr/>
            </p:nvCxnSpPr>
            <p:spPr bwMode="auto">
              <a:xfrm>
                <a:off x="7115525" y="3265609"/>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3" name="Straight Connector 179">
                <a:extLst>
                  <a:ext uri="{FF2B5EF4-FFF2-40B4-BE49-F238E27FC236}">
                    <a16:creationId xmlns:a16="http://schemas.microsoft.com/office/drawing/2014/main" id="{B6468359-1FCE-466A-A9A0-AF2B03796BCA}"/>
                  </a:ext>
                </a:extLst>
              </p:cNvPr>
              <p:cNvCxnSpPr/>
              <p:nvPr/>
            </p:nvCxnSpPr>
            <p:spPr bwMode="auto">
              <a:xfrm>
                <a:off x="7337659" y="2292918"/>
                <a:ext cx="1997" cy="973552"/>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Straight Connector 180">
                <a:extLst>
                  <a:ext uri="{FF2B5EF4-FFF2-40B4-BE49-F238E27FC236}">
                    <a16:creationId xmlns:a16="http://schemas.microsoft.com/office/drawing/2014/main" id="{C62ACD0E-68B3-4DEF-9427-276BA46EDBD6}"/>
                  </a:ext>
                </a:extLst>
              </p:cNvPr>
              <p:cNvCxnSpPr>
                <a:endCxn id="115" idx="4"/>
              </p:cNvCxnSpPr>
              <p:nvPr/>
            </p:nvCxnSpPr>
            <p:spPr bwMode="auto">
              <a:xfrm>
                <a:off x="7339656" y="3364253"/>
                <a:ext cx="517" cy="1099166"/>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5" name="Flowchart: Connector 181">
                <a:extLst>
                  <a:ext uri="{FF2B5EF4-FFF2-40B4-BE49-F238E27FC236}">
                    <a16:creationId xmlns:a16="http://schemas.microsoft.com/office/drawing/2014/main" id="{34C86A25-20D4-47F6-A376-17F916AB2432}"/>
                  </a:ext>
                </a:extLst>
              </p:cNvPr>
              <p:cNvSpPr/>
              <p:nvPr/>
            </p:nvSpPr>
            <p:spPr bwMode="auto">
              <a:xfrm>
                <a:off x="7273497" y="4330069"/>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116" name="Flowchart: Connector 182">
                <a:extLst>
                  <a:ext uri="{FF2B5EF4-FFF2-40B4-BE49-F238E27FC236}">
                    <a16:creationId xmlns:a16="http://schemas.microsoft.com/office/drawing/2014/main" id="{06068B81-BE84-47B4-9F1F-FB8F35BD4A69}"/>
                  </a:ext>
                </a:extLst>
              </p:cNvPr>
              <p:cNvSpPr/>
              <p:nvPr/>
            </p:nvSpPr>
            <p:spPr bwMode="auto">
              <a:xfrm>
                <a:off x="7273497" y="2222213"/>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grpSp>
        <p:grpSp>
          <p:nvGrpSpPr>
            <p:cNvPr id="117" name="Group 211">
              <a:extLst>
                <a:ext uri="{FF2B5EF4-FFF2-40B4-BE49-F238E27FC236}">
                  <a16:creationId xmlns:a16="http://schemas.microsoft.com/office/drawing/2014/main" id="{BA9C5BF1-8B4B-4D3F-A0B2-1F55D1D9A042}"/>
                </a:ext>
              </a:extLst>
            </p:cNvPr>
            <p:cNvGrpSpPr/>
            <p:nvPr/>
          </p:nvGrpSpPr>
          <p:grpSpPr>
            <a:xfrm>
              <a:off x="3063922" y="912382"/>
              <a:ext cx="4674359" cy="1325851"/>
              <a:chOff x="3063922" y="912382"/>
              <a:chExt cx="4674359" cy="1325851"/>
            </a:xfrm>
          </p:grpSpPr>
          <p:cxnSp>
            <p:nvCxnSpPr>
              <p:cNvPr id="118" name="Straight Connector 184">
                <a:extLst>
                  <a:ext uri="{FF2B5EF4-FFF2-40B4-BE49-F238E27FC236}">
                    <a16:creationId xmlns:a16="http://schemas.microsoft.com/office/drawing/2014/main" id="{D55B7FC0-4FA2-44BB-B7AA-B6D194620FD0}"/>
                  </a:ext>
                </a:extLst>
              </p:cNvPr>
              <p:cNvCxnSpPr/>
              <p:nvPr/>
            </p:nvCxnSpPr>
            <p:spPr bwMode="auto">
              <a:xfrm flipH="1">
                <a:off x="3070746" y="1119082"/>
                <a:ext cx="1" cy="1119151"/>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 name="Straight Connector 185">
                <a:extLst>
                  <a:ext uri="{FF2B5EF4-FFF2-40B4-BE49-F238E27FC236}">
                    <a16:creationId xmlns:a16="http://schemas.microsoft.com/office/drawing/2014/main" id="{D0E956B6-ED96-449A-843A-8F14FB147135}"/>
                  </a:ext>
                </a:extLst>
              </p:cNvPr>
              <p:cNvCxnSpPr/>
              <p:nvPr/>
            </p:nvCxnSpPr>
            <p:spPr bwMode="auto">
              <a:xfrm flipH="1">
                <a:off x="7731457" y="1128178"/>
                <a:ext cx="2354" cy="1041816"/>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0" name="Straight Arrow Connector 187">
                <a:extLst>
                  <a:ext uri="{FF2B5EF4-FFF2-40B4-BE49-F238E27FC236}">
                    <a16:creationId xmlns:a16="http://schemas.microsoft.com/office/drawing/2014/main" id="{CD648E1A-EACB-49EE-B31D-5B64F9C073B1}"/>
                  </a:ext>
                </a:extLst>
              </p:cNvPr>
              <p:cNvCxnSpPr/>
              <p:nvPr/>
            </p:nvCxnSpPr>
            <p:spPr bwMode="auto">
              <a:xfrm>
                <a:off x="3063922" y="1214620"/>
                <a:ext cx="4674359" cy="0"/>
              </a:xfrm>
              <a:prstGeom prst="straightConnector1">
                <a:avLst/>
              </a:prstGeom>
              <a:solidFill>
                <a:schemeClr val="accent1"/>
              </a:solidFill>
              <a:ln w="12700" cap="flat" cmpd="sng" algn="ctr">
                <a:solidFill>
                  <a:schemeClr val="tx1"/>
                </a:solidFill>
                <a:prstDash val="solid"/>
                <a:miter lim="800000"/>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1" name="TextBox 188">
                <a:extLst>
                  <a:ext uri="{FF2B5EF4-FFF2-40B4-BE49-F238E27FC236}">
                    <a16:creationId xmlns:a16="http://schemas.microsoft.com/office/drawing/2014/main" id="{AF75615C-532B-4F89-83CA-C7639BE04EAC}"/>
                  </a:ext>
                </a:extLst>
              </p:cNvPr>
              <p:cNvSpPr txBox="1"/>
              <p:nvPr/>
            </p:nvSpPr>
            <p:spPr>
              <a:xfrm>
                <a:off x="5001760" y="912382"/>
                <a:ext cx="1476374" cy="323958"/>
              </a:xfrm>
              <a:prstGeom prst="rect">
                <a:avLst/>
              </a:prstGeom>
              <a:noFill/>
            </p:spPr>
            <p:txBody>
              <a:bodyPr wrap="square" rtlCol="0">
                <a:spAutoFit/>
              </a:bodyPr>
              <a:lstStyle/>
              <a:p>
                <a:r>
                  <a:rPr lang="en-US" sz="1400" dirty="0"/>
                  <a:t>L = 17 m</a:t>
                </a:r>
              </a:p>
            </p:txBody>
          </p:sp>
        </p:grpSp>
        <p:sp>
          <p:nvSpPr>
            <p:cNvPr id="122" name="TextBox 189">
              <a:extLst>
                <a:ext uri="{FF2B5EF4-FFF2-40B4-BE49-F238E27FC236}">
                  <a16:creationId xmlns:a16="http://schemas.microsoft.com/office/drawing/2014/main" id="{DCE36D9D-9C63-499B-9B2B-3251473C33E3}"/>
                </a:ext>
              </a:extLst>
            </p:cNvPr>
            <p:cNvSpPr txBox="1"/>
            <p:nvPr/>
          </p:nvSpPr>
          <p:spPr>
            <a:xfrm rot="16200000">
              <a:off x="2827908" y="3100825"/>
              <a:ext cx="1476374" cy="567691"/>
            </a:xfrm>
            <a:prstGeom prst="rect">
              <a:avLst/>
            </a:prstGeom>
            <a:noFill/>
          </p:spPr>
          <p:txBody>
            <a:bodyPr wrap="square" rtlCol="0">
              <a:spAutoFit/>
            </a:bodyPr>
            <a:lstStyle/>
            <a:p>
              <a:r>
                <a:rPr lang="en-US" sz="1400" dirty="0" err="1"/>
                <a:t>Capacitancia</a:t>
              </a:r>
              <a:r>
                <a:rPr lang="en-US" sz="1400" dirty="0"/>
                <a:t> </a:t>
              </a:r>
              <a:r>
                <a:rPr lang="en-US" sz="1400" dirty="0" err="1"/>
                <a:t>parásita</a:t>
              </a:r>
              <a:endParaRPr lang="en-US" sz="1400" dirty="0"/>
            </a:p>
          </p:txBody>
        </p:sp>
        <p:grpSp>
          <p:nvGrpSpPr>
            <p:cNvPr id="123" name="Group 213">
              <a:extLst>
                <a:ext uri="{FF2B5EF4-FFF2-40B4-BE49-F238E27FC236}">
                  <a16:creationId xmlns:a16="http://schemas.microsoft.com/office/drawing/2014/main" id="{AFA13C86-8D6E-45E4-B212-EDB1D90B6B4B}"/>
                </a:ext>
              </a:extLst>
            </p:cNvPr>
            <p:cNvGrpSpPr/>
            <p:nvPr/>
          </p:nvGrpSpPr>
          <p:grpSpPr>
            <a:xfrm>
              <a:off x="6599529" y="2295525"/>
              <a:ext cx="333936" cy="2124075"/>
              <a:chOff x="6599529" y="2295525"/>
              <a:chExt cx="333936" cy="2124075"/>
            </a:xfrm>
          </p:grpSpPr>
          <p:cxnSp>
            <p:nvCxnSpPr>
              <p:cNvPr id="124" name="Straight Arrow Connector 194">
                <a:extLst>
                  <a:ext uri="{FF2B5EF4-FFF2-40B4-BE49-F238E27FC236}">
                    <a16:creationId xmlns:a16="http://schemas.microsoft.com/office/drawing/2014/main" id="{2225B352-018D-4F61-82ED-3E9121969E21}"/>
                  </a:ext>
                </a:extLst>
              </p:cNvPr>
              <p:cNvCxnSpPr/>
              <p:nvPr/>
            </p:nvCxnSpPr>
            <p:spPr bwMode="auto">
              <a:xfrm>
                <a:off x="6896100" y="2295525"/>
                <a:ext cx="0" cy="2124075"/>
              </a:xfrm>
              <a:prstGeom prst="straightConnector1">
                <a:avLst/>
              </a:prstGeom>
              <a:solidFill>
                <a:schemeClr val="accent1"/>
              </a:solidFill>
              <a:ln w="12700" cap="flat" cmpd="sng" algn="ctr">
                <a:solidFill>
                  <a:schemeClr val="tx1"/>
                </a:solidFill>
                <a:prstDash val="solid"/>
                <a:miter lim="800000"/>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5" name="TextBox 198">
                <a:extLst>
                  <a:ext uri="{FF2B5EF4-FFF2-40B4-BE49-F238E27FC236}">
                    <a16:creationId xmlns:a16="http://schemas.microsoft.com/office/drawing/2014/main" id="{84F92D98-FD02-4D41-8CBF-78056B22A3F6}"/>
                  </a:ext>
                </a:extLst>
              </p:cNvPr>
              <p:cNvSpPr txBox="1"/>
              <p:nvPr/>
            </p:nvSpPr>
            <p:spPr>
              <a:xfrm rot="16200000">
                <a:off x="6190235" y="3142968"/>
                <a:ext cx="1152524" cy="333936"/>
              </a:xfrm>
              <a:prstGeom prst="rect">
                <a:avLst/>
              </a:prstGeom>
              <a:noFill/>
            </p:spPr>
            <p:txBody>
              <a:bodyPr wrap="square" rtlCol="0">
                <a:spAutoFit/>
              </a:bodyPr>
              <a:lstStyle/>
              <a:p>
                <a:r>
                  <a:rPr lang="en-US" sz="1400" dirty="0"/>
                  <a:t>d = 5 m</a:t>
                </a:r>
              </a:p>
            </p:txBody>
          </p:sp>
        </p:grpSp>
        <p:grpSp>
          <p:nvGrpSpPr>
            <p:cNvPr id="126" name="Group 212">
              <a:extLst>
                <a:ext uri="{FF2B5EF4-FFF2-40B4-BE49-F238E27FC236}">
                  <a16:creationId xmlns:a16="http://schemas.microsoft.com/office/drawing/2014/main" id="{9BA05737-E99B-4196-8676-47AA656D5D5F}"/>
                </a:ext>
              </a:extLst>
            </p:cNvPr>
            <p:cNvGrpSpPr/>
            <p:nvPr/>
          </p:nvGrpSpPr>
          <p:grpSpPr>
            <a:xfrm>
              <a:off x="6361404" y="1333498"/>
              <a:ext cx="333936" cy="1028699"/>
              <a:chOff x="6361404" y="1333498"/>
              <a:chExt cx="333936" cy="1028699"/>
            </a:xfrm>
          </p:grpSpPr>
          <p:cxnSp>
            <p:nvCxnSpPr>
              <p:cNvPr id="127" name="Straight Arrow Connector 195">
                <a:extLst>
                  <a:ext uri="{FF2B5EF4-FFF2-40B4-BE49-F238E27FC236}">
                    <a16:creationId xmlns:a16="http://schemas.microsoft.com/office/drawing/2014/main" id="{48059BD4-937E-4EB9-B45C-44AD7FBC0A96}"/>
                  </a:ext>
                </a:extLst>
              </p:cNvPr>
              <p:cNvCxnSpPr/>
              <p:nvPr/>
            </p:nvCxnSpPr>
            <p:spPr bwMode="auto">
              <a:xfrm>
                <a:off x="6686550" y="1371600"/>
                <a:ext cx="0" cy="923925"/>
              </a:xfrm>
              <a:prstGeom prst="straightConnector1">
                <a:avLst/>
              </a:prstGeom>
              <a:solidFill>
                <a:schemeClr val="accent1"/>
              </a:solidFill>
              <a:ln w="12700" cap="flat" cmpd="sng" algn="ctr">
                <a:solidFill>
                  <a:schemeClr val="tx1"/>
                </a:solidFill>
                <a:prstDash val="solid"/>
                <a:miter lim="800000"/>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8" name="TextBox 199">
                <a:extLst>
                  <a:ext uri="{FF2B5EF4-FFF2-40B4-BE49-F238E27FC236}">
                    <a16:creationId xmlns:a16="http://schemas.microsoft.com/office/drawing/2014/main" id="{AD604E14-4D34-4A41-9034-CF7C9C68D621}"/>
                  </a:ext>
                </a:extLst>
              </p:cNvPr>
              <p:cNvSpPr txBox="1"/>
              <p:nvPr/>
            </p:nvSpPr>
            <p:spPr>
              <a:xfrm rot="16200000">
                <a:off x="6014022" y="1680880"/>
                <a:ext cx="1028699" cy="333936"/>
              </a:xfrm>
              <a:prstGeom prst="rect">
                <a:avLst/>
              </a:prstGeom>
              <a:noFill/>
            </p:spPr>
            <p:txBody>
              <a:bodyPr wrap="square" rtlCol="0">
                <a:spAutoFit/>
              </a:bodyPr>
              <a:lstStyle/>
              <a:p>
                <a:r>
                  <a:rPr lang="en-US" sz="1400" dirty="0"/>
                  <a:t>d = 3 m</a:t>
                </a:r>
              </a:p>
            </p:txBody>
          </p:sp>
        </p:grpSp>
        <p:grpSp>
          <p:nvGrpSpPr>
            <p:cNvPr id="129" name="Group 129">
              <a:extLst>
                <a:ext uri="{FF2B5EF4-FFF2-40B4-BE49-F238E27FC236}">
                  <a16:creationId xmlns:a16="http://schemas.microsoft.com/office/drawing/2014/main" id="{C793EEA9-B27A-4A56-9C7A-27D49217771F}"/>
                </a:ext>
              </a:extLst>
            </p:cNvPr>
            <p:cNvGrpSpPr/>
            <p:nvPr/>
          </p:nvGrpSpPr>
          <p:grpSpPr>
            <a:xfrm>
              <a:off x="7981950" y="1419225"/>
              <a:ext cx="1143000" cy="809625"/>
              <a:chOff x="7981950" y="1419225"/>
              <a:chExt cx="1143000" cy="809625"/>
            </a:xfrm>
          </p:grpSpPr>
          <p:sp>
            <p:nvSpPr>
              <p:cNvPr id="130" name="TextBox 192">
                <a:extLst>
                  <a:ext uri="{FF2B5EF4-FFF2-40B4-BE49-F238E27FC236}">
                    <a16:creationId xmlns:a16="http://schemas.microsoft.com/office/drawing/2014/main" id="{1F5ADCD9-E9B9-48D8-9F29-AA4754C5B056}"/>
                  </a:ext>
                </a:extLst>
              </p:cNvPr>
              <p:cNvSpPr txBox="1"/>
              <p:nvPr/>
            </p:nvSpPr>
            <p:spPr>
              <a:xfrm>
                <a:off x="7981950" y="1647825"/>
                <a:ext cx="1143000" cy="323958"/>
              </a:xfrm>
              <a:prstGeom prst="rect">
                <a:avLst/>
              </a:prstGeom>
              <a:noFill/>
            </p:spPr>
            <p:txBody>
              <a:bodyPr wrap="square" rtlCol="0">
                <a:spAutoFit/>
              </a:bodyPr>
              <a:lstStyle/>
              <a:p>
                <a:r>
                  <a:rPr lang="en-US" sz="1400" dirty="0"/>
                  <a:t>Φ = 5 cm</a:t>
                </a:r>
              </a:p>
            </p:txBody>
          </p:sp>
          <p:cxnSp>
            <p:nvCxnSpPr>
              <p:cNvPr id="131" name="Straight Arrow Connector 125">
                <a:extLst>
                  <a:ext uri="{FF2B5EF4-FFF2-40B4-BE49-F238E27FC236}">
                    <a16:creationId xmlns:a16="http://schemas.microsoft.com/office/drawing/2014/main" id="{57D87A37-2467-4C0B-BEA9-A881B0F32E85}"/>
                  </a:ext>
                </a:extLst>
              </p:cNvPr>
              <p:cNvCxnSpPr/>
              <p:nvPr/>
            </p:nvCxnSpPr>
            <p:spPr bwMode="auto">
              <a:xfrm>
                <a:off x="8181975" y="1952625"/>
                <a:ext cx="0" cy="276225"/>
              </a:xfrm>
              <a:prstGeom prst="straightConnector1">
                <a:avLst/>
              </a:prstGeom>
              <a:solidFill>
                <a:schemeClr val="accent1"/>
              </a:solidFill>
              <a:ln w="12700" cap="flat" cmpd="sng" algn="ctr">
                <a:solidFill>
                  <a:schemeClr val="tx1"/>
                </a:solidFill>
                <a:prstDash val="solid"/>
                <a:miter lim="800000"/>
                <a:headEnd type="none" w="sm" len="sm"/>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2" name="Straight Arrow Connector 126">
                <a:extLst>
                  <a:ext uri="{FF2B5EF4-FFF2-40B4-BE49-F238E27FC236}">
                    <a16:creationId xmlns:a16="http://schemas.microsoft.com/office/drawing/2014/main" id="{3A718373-0072-4379-9027-E0CDA04568D6}"/>
                  </a:ext>
                </a:extLst>
              </p:cNvPr>
              <p:cNvCxnSpPr/>
              <p:nvPr/>
            </p:nvCxnSpPr>
            <p:spPr bwMode="auto">
              <a:xfrm flipV="1">
                <a:off x="8181975" y="1419225"/>
                <a:ext cx="0" cy="276225"/>
              </a:xfrm>
              <a:prstGeom prst="straightConnector1">
                <a:avLst/>
              </a:prstGeom>
              <a:solidFill>
                <a:schemeClr val="accent1"/>
              </a:solidFill>
              <a:ln w="12700" cap="flat" cmpd="sng" algn="ctr">
                <a:solidFill>
                  <a:schemeClr val="tx1"/>
                </a:solidFill>
                <a:prstDash val="solid"/>
                <a:miter lim="800000"/>
                <a:headEnd type="none" w="sm" len="sm"/>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133" name="Title 1">
            <a:extLst>
              <a:ext uri="{FF2B5EF4-FFF2-40B4-BE49-F238E27FC236}">
                <a16:creationId xmlns:a16="http://schemas.microsoft.com/office/drawing/2014/main" id="{B9A17F8E-6237-41CE-95B7-D140D244CB9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Riesgos</a:t>
            </a:r>
            <a:r>
              <a:rPr lang="en-GB" kern="0" dirty="0"/>
              <a:t> </a:t>
            </a:r>
            <a:r>
              <a:rPr lang="en-GB" kern="0" dirty="0" err="1"/>
              <a:t>eléctricos</a:t>
            </a:r>
            <a:endParaRPr lang="en-GB" kern="0" dirty="0"/>
          </a:p>
        </p:txBody>
      </p:sp>
      <p:sp>
        <p:nvSpPr>
          <p:cNvPr id="134" name="Content Placeholder 2">
            <a:extLst>
              <a:ext uri="{FF2B5EF4-FFF2-40B4-BE49-F238E27FC236}">
                <a16:creationId xmlns:a16="http://schemas.microsoft.com/office/drawing/2014/main" id="{0EC9CDE8-8C9B-469E-A72A-1593B1C31327}"/>
              </a:ext>
            </a:extLst>
          </p:cNvPr>
          <p:cNvSpPr txBox="1">
            <a:spLocks/>
          </p:cNvSpPr>
          <p:nvPr/>
        </p:nvSpPr>
        <p:spPr>
          <a:xfrm>
            <a:off x="523057" y="796911"/>
            <a:ext cx="7327900"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Modelo</a:t>
            </a:r>
            <a:r>
              <a:rPr lang="en-GB" kern="0" dirty="0"/>
              <a:t> de </a:t>
            </a:r>
            <a:r>
              <a:rPr lang="en-GB" kern="0" dirty="0" err="1"/>
              <a:t>corriente</a:t>
            </a:r>
            <a:r>
              <a:rPr lang="en-GB" kern="0" dirty="0"/>
              <a:t> (</a:t>
            </a:r>
            <a:r>
              <a:rPr lang="en-GB" kern="0" dirty="0" err="1"/>
              <a:t>acoplamiento</a:t>
            </a:r>
            <a:r>
              <a:rPr lang="en-GB" kern="0" dirty="0"/>
              <a:t> </a:t>
            </a:r>
            <a:r>
              <a:rPr lang="en-GB" kern="0" dirty="0" err="1"/>
              <a:t>capacitivo</a:t>
            </a:r>
            <a:r>
              <a:rPr lang="en-GB" kern="0" dirty="0"/>
              <a:t>) - </a:t>
            </a:r>
            <a:r>
              <a:rPr lang="en-GB" kern="0" dirty="0" err="1"/>
              <a:t>Ejemplo</a:t>
            </a:r>
            <a:endParaRPr lang="en-GB" kern="0" dirty="0"/>
          </a:p>
        </p:txBody>
      </p:sp>
    </p:spTree>
    <p:extLst>
      <p:ext uri="{BB962C8B-B14F-4D97-AF65-F5344CB8AC3E}">
        <p14:creationId xmlns:p14="http://schemas.microsoft.com/office/powerpoint/2010/main" val="2031836267"/>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Picture 2">
            <a:extLst>
              <a:ext uri="{FF2B5EF4-FFF2-40B4-BE49-F238E27FC236}">
                <a16:creationId xmlns:a16="http://schemas.microsoft.com/office/drawing/2014/main" id="{C70BAEFE-BCDF-41ED-8D46-18CF67FF2C62}"/>
              </a:ext>
            </a:extLst>
          </p:cNvPr>
          <p:cNvPicPr>
            <a:picLocks noChangeAspect="1" noChangeArrowheads="1"/>
          </p:cNvPicPr>
          <p:nvPr/>
        </p:nvPicPr>
        <p:blipFill>
          <a:blip r:embed="rId2" cstate="print"/>
          <a:srcRect/>
          <a:stretch>
            <a:fillRect/>
          </a:stretch>
        </p:blipFill>
        <p:spPr bwMode="auto">
          <a:xfrm>
            <a:off x="147653" y="2130582"/>
            <a:ext cx="8775221" cy="866688"/>
          </a:xfrm>
          <a:prstGeom prst="rect">
            <a:avLst/>
          </a:prstGeom>
          <a:noFill/>
          <a:ln w="9525">
            <a:noFill/>
            <a:miter lim="800000"/>
            <a:headEnd/>
            <a:tailEnd/>
          </a:ln>
        </p:spPr>
      </p:pic>
      <p:sp>
        <p:nvSpPr>
          <p:cNvPr id="135" name="TextBox 4">
            <a:extLst>
              <a:ext uri="{FF2B5EF4-FFF2-40B4-BE49-F238E27FC236}">
                <a16:creationId xmlns:a16="http://schemas.microsoft.com/office/drawing/2014/main" id="{68CF9CA1-D0F0-4DDA-A961-35A617DDDE17}"/>
              </a:ext>
            </a:extLst>
          </p:cNvPr>
          <p:cNvSpPr txBox="1"/>
          <p:nvPr/>
        </p:nvSpPr>
        <p:spPr>
          <a:xfrm>
            <a:off x="352426" y="1314450"/>
            <a:ext cx="8447305" cy="584775"/>
          </a:xfrm>
          <a:prstGeom prst="rect">
            <a:avLst/>
          </a:prstGeom>
          <a:noFill/>
        </p:spPr>
        <p:txBody>
          <a:bodyPr wrap="square" rtlCol="0">
            <a:spAutoFit/>
          </a:bodyPr>
          <a:lstStyle/>
          <a:p>
            <a:pPr algn="l"/>
            <a:r>
              <a:rPr lang="en-US" sz="1600" dirty="0"/>
              <a:t>Al </a:t>
            </a:r>
            <a:r>
              <a:rPr lang="en-US" sz="1600" dirty="0" err="1"/>
              <a:t>aplicar</a:t>
            </a:r>
            <a:r>
              <a:rPr lang="en-US" sz="1600" dirty="0"/>
              <a:t> la formula </a:t>
            </a:r>
            <a:r>
              <a:rPr lang="en-US" sz="1600" dirty="0" err="1"/>
              <a:t>mostrada</a:t>
            </a:r>
            <a:r>
              <a:rPr lang="en-US" sz="1600" dirty="0"/>
              <a:t> </a:t>
            </a:r>
            <a:r>
              <a:rPr lang="en-US" sz="1600" dirty="0" err="1"/>
              <a:t>abajo</a:t>
            </a:r>
            <a:r>
              <a:rPr lang="en-US" sz="1600" dirty="0"/>
              <a:t>, se </a:t>
            </a:r>
            <a:r>
              <a:rPr lang="en-US" sz="1600" dirty="0" err="1"/>
              <a:t>puede</a:t>
            </a:r>
            <a:r>
              <a:rPr lang="en-US" sz="1600" dirty="0"/>
              <a:t> </a:t>
            </a:r>
            <a:r>
              <a:rPr lang="en-US" sz="1600" dirty="0" err="1"/>
              <a:t>obetener</a:t>
            </a:r>
            <a:r>
              <a:rPr lang="en-US" sz="1600" dirty="0"/>
              <a:t> la “</a:t>
            </a:r>
            <a:r>
              <a:rPr lang="en-US" sz="1600" dirty="0" err="1"/>
              <a:t>capacitancia</a:t>
            </a:r>
            <a:r>
              <a:rPr lang="en-US" sz="1600" dirty="0"/>
              <a:t> </a:t>
            </a:r>
            <a:r>
              <a:rPr lang="en-US" sz="1600" dirty="0" err="1"/>
              <a:t>parásita</a:t>
            </a:r>
            <a:r>
              <a:rPr lang="en-US" sz="1600" dirty="0"/>
              <a:t>” entre la </a:t>
            </a:r>
            <a:r>
              <a:rPr lang="en-US" sz="1600" dirty="0" err="1"/>
              <a:t>línea</a:t>
            </a:r>
            <a:r>
              <a:rPr lang="en-US" sz="1600" dirty="0"/>
              <a:t> </a:t>
            </a:r>
            <a:r>
              <a:rPr lang="en-US" sz="1600" dirty="0" err="1"/>
              <a:t>aérea</a:t>
            </a:r>
            <a:r>
              <a:rPr lang="en-US" sz="1600" dirty="0"/>
              <a:t> y el </a:t>
            </a:r>
            <a:r>
              <a:rPr lang="en-US" sz="1600" dirty="0" err="1"/>
              <a:t>tramo</a:t>
            </a:r>
            <a:r>
              <a:rPr lang="en-US" sz="1600" dirty="0"/>
              <a:t> de </a:t>
            </a:r>
            <a:r>
              <a:rPr lang="en-US" sz="1600" dirty="0" err="1"/>
              <a:t>línea</a:t>
            </a:r>
            <a:r>
              <a:rPr lang="en-US" sz="1600" dirty="0"/>
              <a:t> de 17 m </a:t>
            </a:r>
            <a:r>
              <a:rPr lang="en-US" sz="1600" dirty="0" err="1"/>
              <a:t>expuesto</a:t>
            </a:r>
            <a:r>
              <a:rPr lang="en-US" sz="1600" dirty="0"/>
              <a:t> al </a:t>
            </a:r>
            <a:r>
              <a:rPr lang="en-US" sz="1600" dirty="0" err="1"/>
              <a:t>acoplamiento</a:t>
            </a:r>
            <a:r>
              <a:rPr lang="en-US" sz="1600" dirty="0"/>
              <a:t> </a:t>
            </a:r>
            <a:r>
              <a:rPr lang="en-US" sz="1600" dirty="0" err="1"/>
              <a:t>capacitivo</a:t>
            </a:r>
            <a:r>
              <a:rPr lang="en-US" sz="1600" dirty="0"/>
              <a:t> (</a:t>
            </a:r>
            <a:r>
              <a:rPr lang="en-US" sz="1600" dirty="0" err="1"/>
              <a:t>aprox</a:t>
            </a:r>
            <a:r>
              <a:rPr lang="en-US" sz="1600" dirty="0"/>
              <a:t>.)</a:t>
            </a:r>
          </a:p>
        </p:txBody>
      </p:sp>
      <p:sp>
        <p:nvSpPr>
          <p:cNvPr id="136" name="TextBox 5">
            <a:extLst>
              <a:ext uri="{FF2B5EF4-FFF2-40B4-BE49-F238E27FC236}">
                <a16:creationId xmlns:a16="http://schemas.microsoft.com/office/drawing/2014/main" id="{5CD048B1-F884-4706-9A44-102B17AB4115}"/>
              </a:ext>
            </a:extLst>
          </p:cNvPr>
          <p:cNvSpPr txBox="1"/>
          <p:nvPr/>
        </p:nvSpPr>
        <p:spPr>
          <a:xfrm>
            <a:off x="1320352" y="3186665"/>
            <a:ext cx="7214048" cy="923330"/>
          </a:xfrm>
          <a:prstGeom prst="rect">
            <a:avLst/>
          </a:prstGeom>
          <a:noFill/>
        </p:spPr>
        <p:txBody>
          <a:bodyPr wrap="square" rtlCol="0">
            <a:spAutoFit/>
          </a:bodyPr>
          <a:lstStyle/>
          <a:p>
            <a:pPr algn="l"/>
            <a:r>
              <a:rPr lang="en-US" sz="1800" dirty="0"/>
              <a:t>d </a:t>
            </a:r>
          </a:p>
          <a:p>
            <a:pPr algn="l"/>
            <a:r>
              <a:rPr lang="en-US" sz="1800" dirty="0"/>
              <a:t>a </a:t>
            </a:r>
            <a:r>
              <a:rPr lang="en-US" sz="1800" dirty="0" smtClean="0"/>
              <a:t>      </a:t>
            </a:r>
            <a:r>
              <a:rPr lang="en-US" sz="1800" dirty="0"/>
              <a:t>=&gt; C ≈ 100 pF </a:t>
            </a:r>
          </a:p>
          <a:p>
            <a:pPr algn="l"/>
            <a:r>
              <a:rPr lang="en-US" sz="1800" dirty="0"/>
              <a:t>L </a:t>
            </a:r>
          </a:p>
        </p:txBody>
      </p:sp>
      <p:sp>
        <p:nvSpPr>
          <p:cNvPr id="137" name="Right Brace 7">
            <a:extLst>
              <a:ext uri="{FF2B5EF4-FFF2-40B4-BE49-F238E27FC236}">
                <a16:creationId xmlns:a16="http://schemas.microsoft.com/office/drawing/2014/main" id="{9315718B-662B-45FD-B4A9-873164AD705D}"/>
              </a:ext>
            </a:extLst>
          </p:cNvPr>
          <p:cNvSpPr/>
          <p:nvPr/>
        </p:nvSpPr>
        <p:spPr bwMode="auto">
          <a:xfrm>
            <a:off x="1685924" y="3186665"/>
            <a:ext cx="161927" cy="923925"/>
          </a:xfrm>
          <a:prstGeom prst="rightBrace">
            <a:avLst/>
          </a:prstGeom>
          <a:noFill/>
          <a:ln w="2222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7" name="Title 1">
            <a:extLst>
              <a:ext uri="{FF2B5EF4-FFF2-40B4-BE49-F238E27FC236}">
                <a16:creationId xmlns:a16="http://schemas.microsoft.com/office/drawing/2014/main" id="{F4D1D9E0-9383-4BC6-8C90-BA7BA600264A}"/>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Riesgos</a:t>
            </a:r>
            <a:r>
              <a:rPr lang="en-GB" kern="0" dirty="0"/>
              <a:t> </a:t>
            </a:r>
            <a:r>
              <a:rPr lang="en-GB" kern="0" dirty="0" err="1"/>
              <a:t>eléctricos</a:t>
            </a:r>
            <a:endParaRPr lang="en-GB" kern="0" dirty="0"/>
          </a:p>
        </p:txBody>
      </p:sp>
      <p:sp>
        <p:nvSpPr>
          <p:cNvPr id="8" name="Content Placeholder 2">
            <a:extLst>
              <a:ext uri="{FF2B5EF4-FFF2-40B4-BE49-F238E27FC236}">
                <a16:creationId xmlns:a16="http://schemas.microsoft.com/office/drawing/2014/main" id="{C6468168-561E-415F-A45F-44C5F323DC09}"/>
              </a:ext>
            </a:extLst>
          </p:cNvPr>
          <p:cNvSpPr txBox="1">
            <a:spLocks/>
          </p:cNvSpPr>
          <p:nvPr/>
        </p:nvSpPr>
        <p:spPr>
          <a:xfrm>
            <a:off x="523057" y="796911"/>
            <a:ext cx="7327900"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Capacitancia</a:t>
            </a:r>
            <a:r>
              <a:rPr lang="en-GB" kern="0" dirty="0"/>
              <a:t> </a:t>
            </a:r>
            <a:r>
              <a:rPr lang="en-GB" kern="0" dirty="0" err="1"/>
              <a:t>parásita</a:t>
            </a:r>
            <a:r>
              <a:rPr lang="en-GB" kern="0" dirty="0"/>
              <a:t> entre 2 </a:t>
            </a:r>
            <a:r>
              <a:rPr lang="en-GB" kern="0" dirty="0" err="1"/>
              <a:t>conductores</a:t>
            </a:r>
            <a:r>
              <a:rPr lang="en-GB" kern="0" dirty="0"/>
              <a:t> - </a:t>
            </a:r>
            <a:r>
              <a:rPr lang="en-GB" kern="0" dirty="0" err="1"/>
              <a:t>Ejemplo</a:t>
            </a:r>
            <a:endParaRPr lang="en-GB" kern="0" dirty="0"/>
          </a:p>
        </p:txBody>
      </p:sp>
    </p:spTree>
    <p:extLst>
      <p:ext uri="{BB962C8B-B14F-4D97-AF65-F5344CB8AC3E}">
        <p14:creationId xmlns:p14="http://schemas.microsoft.com/office/powerpoint/2010/main" val="1139078019"/>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5">
            <a:extLst>
              <a:ext uri="{FF2B5EF4-FFF2-40B4-BE49-F238E27FC236}">
                <a16:creationId xmlns:a16="http://schemas.microsoft.com/office/drawing/2014/main" id="{BB6073F4-5B59-48A0-8C5C-37CEC4571CE7}"/>
              </a:ext>
            </a:extLst>
          </p:cNvPr>
          <p:cNvSpPr txBox="1"/>
          <p:nvPr/>
        </p:nvSpPr>
        <p:spPr>
          <a:xfrm>
            <a:off x="361950" y="1409700"/>
            <a:ext cx="5052888" cy="2062103"/>
          </a:xfrm>
          <a:prstGeom prst="rect">
            <a:avLst/>
          </a:prstGeom>
          <a:noFill/>
        </p:spPr>
        <p:txBody>
          <a:bodyPr wrap="square" rtlCol="0">
            <a:spAutoFit/>
          </a:bodyPr>
          <a:lstStyle/>
          <a:p>
            <a:pPr algn="l"/>
            <a:r>
              <a:rPr lang="en-US" sz="1600" dirty="0" err="1"/>
              <a:t>En</a:t>
            </a:r>
            <a:r>
              <a:rPr lang="en-US" sz="1600" dirty="0"/>
              <a:t> </a:t>
            </a:r>
            <a:r>
              <a:rPr lang="en-US" sz="1600" dirty="0" err="1"/>
              <a:t>éste</a:t>
            </a:r>
            <a:r>
              <a:rPr lang="en-US" sz="1600" dirty="0"/>
              <a:t> </a:t>
            </a:r>
            <a:r>
              <a:rPr lang="en-US" sz="1600" dirty="0" err="1"/>
              <a:t>ejemplo</a:t>
            </a:r>
            <a:r>
              <a:rPr lang="en-US" sz="1600" dirty="0"/>
              <a:t> 100 pF de </a:t>
            </a:r>
            <a:r>
              <a:rPr lang="en-US" sz="1600" dirty="0" err="1"/>
              <a:t>capacitancia</a:t>
            </a:r>
            <a:r>
              <a:rPr lang="en-US" sz="1600" dirty="0"/>
              <a:t> stray </a:t>
            </a:r>
            <a:r>
              <a:rPr lang="en-US" sz="1600" dirty="0" err="1"/>
              <a:t>resulta</a:t>
            </a:r>
            <a:r>
              <a:rPr lang="en-US" sz="1600" dirty="0"/>
              <a:t> </a:t>
            </a:r>
            <a:r>
              <a:rPr lang="en-US" sz="1600" dirty="0" err="1"/>
              <a:t>en</a:t>
            </a:r>
            <a:r>
              <a:rPr lang="en-US" sz="1600" dirty="0"/>
              <a:t> </a:t>
            </a:r>
            <a:r>
              <a:rPr lang="en-US" sz="1600" dirty="0" err="1"/>
              <a:t>aproximadamente</a:t>
            </a:r>
            <a:r>
              <a:rPr lang="en-US" sz="1600" dirty="0"/>
              <a:t> 13 mA de </a:t>
            </a:r>
            <a:r>
              <a:rPr lang="en-US" sz="1600" dirty="0" err="1"/>
              <a:t>corriente</a:t>
            </a:r>
            <a:r>
              <a:rPr lang="en-US" sz="1600" dirty="0"/>
              <a:t> de </a:t>
            </a:r>
            <a:r>
              <a:rPr lang="en-US" sz="1600" dirty="0" err="1"/>
              <a:t>acople</a:t>
            </a:r>
            <a:r>
              <a:rPr lang="en-US" sz="1600" dirty="0"/>
              <a:t> </a:t>
            </a:r>
            <a:r>
              <a:rPr lang="en-US" sz="1600" dirty="0" err="1"/>
              <a:t>capacitivo</a:t>
            </a:r>
            <a:r>
              <a:rPr lang="en-US" sz="1600" dirty="0"/>
              <a:t> a tierra:</a:t>
            </a:r>
          </a:p>
          <a:p>
            <a:pPr algn="l"/>
            <a:endParaRPr lang="en-US" sz="1600" dirty="0"/>
          </a:p>
          <a:p>
            <a:pPr algn="l"/>
            <a:r>
              <a:rPr lang="en-US" sz="1600" dirty="0"/>
              <a:t>I = U/Z</a:t>
            </a:r>
          </a:p>
          <a:p>
            <a:pPr algn="l"/>
            <a:r>
              <a:rPr lang="en-US" sz="1600" dirty="0"/>
              <a:t>U = 400 kV</a:t>
            </a:r>
          </a:p>
          <a:p>
            <a:pPr algn="l"/>
            <a:r>
              <a:rPr lang="en-US" sz="1600" dirty="0"/>
              <a:t>Z = 1 / (2</a:t>
            </a:r>
            <a:r>
              <a:rPr lang="en-US" sz="1600" dirty="0">
                <a:latin typeface="Gabriola"/>
              </a:rPr>
              <a:t>Π</a:t>
            </a:r>
            <a:r>
              <a:rPr lang="en-US" sz="1600" dirty="0"/>
              <a:t>fC)</a:t>
            </a:r>
          </a:p>
          <a:p>
            <a:pPr algn="l"/>
            <a:r>
              <a:rPr lang="en-US" sz="1600" dirty="0"/>
              <a:t>I = 400x10</a:t>
            </a:r>
            <a:r>
              <a:rPr lang="en-US" sz="1600" baseline="30000" dirty="0"/>
              <a:t>3 </a:t>
            </a:r>
            <a:r>
              <a:rPr lang="en-US" sz="1600" dirty="0"/>
              <a:t>x 2 x </a:t>
            </a:r>
            <a:r>
              <a:rPr lang="en-US" sz="1600" dirty="0">
                <a:latin typeface="Gabriola"/>
              </a:rPr>
              <a:t>Π </a:t>
            </a:r>
            <a:r>
              <a:rPr lang="en-US" sz="1600" dirty="0"/>
              <a:t>x 50 x 100x10</a:t>
            </a:r>
            <a:r>
              <a:rPr lang="en-US" sz="1600" baseline="30000" dirty="0"/>
              <a:t>-12</a:t>
            </a:r>
            <a:r>
              <a:rPr lang="en-US" sz="1600" dirty="0"/>
              <a:t>A = 0.013 A</a:t>
            </a:r>
            <a:endParaRPr lang="en-US" sz="1600" baseline="30000" dirty="0"/>
          </a:p>
        </p:txBody>
      </p:sp>
      <p:cxnSp>
        <p:nvCxnSpPr>
          <p:cNvPr id="11" name="Straight Connector 6">
            <a:extLst>
              <a:ext uri="{FF2B5EF4-FFF2-40B4-BE49-F238E27FC236}">
                <a16:creationId xmlns:a16="http://schemas.microsoft.com/office/drawing/2014/main" id="{700614CA-1E3D-40EE-8C82-81BCD9C5F197}"/>
              </a:ext>
            </a:extLst>
          </p:cNvPr>
          <p:cNvCxnSpPr/>
          <p:nvPr/>
        </p:nvCxnSpPr>
        <p:spPr bwMode="auto">
          <a:xfrm>
            <a:off x="5088822" y="3189219"/>
            <a:ext cx="3997021" cy="345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7">
            <a:extLst>
              <a:ext uri="{FF2B5EF4-FFF2-40B4-BE49-F238E27FC236}">
                <a16:creationId xmlns:a16="http://schemas.microsoft.com/office/drawing/2014/main" id="{A0B8544C-E71B-43C0-B424-5EF1B5BF14C6}"/>
              </a:ext>
            </a:extLst>
          </p:cNvPr>
          <p:cNvCxnSpPr/>
          <p:nvPr/>
        </p:nvCxnSpPr>
        <p:spPr bwMode="auto">
          <a:xfrm>
            <a:off x="5916606" y="4113175"/>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8">
            <a:extLst>
              <a:ext uri="{FF2B5EF4-FFF2-40B4-BE49-F238E27FC236}">
                <a16:creationId xmlns:a16="http://schemas.microsoft.com/office/drawing/2014/main" id="{81C9B77D-B7A9-4767-AB34-06E1C8F66972}"/>
              </a:ext>
            </a:extLst>
          </p:cNvPr>
          <p:cNvCxnSpPr/>
          <p:nvPr/>
        </p:nvCxnSpPr>
        <p:spPr bwMode="auto">
          <a:xfrm>
            <a:off x="5992598" y="4192017"/>
            <a:ext cx="306805" cy="0"/>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9">
            <a:extLst>
              <a:ext uri="{FF2B5EF4-FFF2-40B4-BE49-F238E27FC236}">
                <a16:creationId xmlns:a16="http://schemas.microsoft.com/office/drawing/2014/main" id="{2A0EFE87-38C6-44AE-A1D9-05E393C33787}"/>
              </a:ext>
            </a:extLst>
          </p:cNvPr>
          <p:cNvCxnSpPr/>
          <p:nvPr/>
        </p:nvCxnSpPr>
        <p:spPr bwMode="auto">
          <a:xfrm>
            <a:off x="6068800" y="4270075"/>
            <a:ext cx="152400" cy="0"/>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0">
            <a:extLst>
              <a:ext uri="{FF2B5EF4-FFF2-40B4-BE49-F238E27FC236}">
                <a16:creationId xmlns:a16="http://schemas.microsoft.com/office/drawing/2014/main" id="{6F317EEE-5200-4A92-BCB8-58C3C5A93B1D}"/>
              </a:ext>
            </a:extLst>
          </p:cNvPr>
          <p:cNvCxnSpPr/>
          <p:nvPr/>
        </p:nvCxnSpPr>
        <p:spPr bwMode="auto">
          <a:xfrm>
            <a:off x="5919094" y="2802208"/>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1">
            <a:extLst>
              <a:ext uri="{FF2B5EF4-FFF2-40B4-BE49-F238E27FC236}">
                <a16:creationId xmlns:a16="http://schemas.microsoft.com/office/drawing/2014/main" id="{E6C0E6F4-5C17-4FB9-8006-B4C6DB9870D3}"/>
              </a:ext>
            </a:extLst>
          </p:cNvPr>
          <p:cNvCxnSpPr/>
          <p:nvPr/>
        </p:nvCxnSpPr>
        <p:spPr bwMode="auto">
          <a:xfrm>
            <a:off x="5919975" y="2706695"/>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Connector 12">
            <a:extLst>
              <a:ext uri="{FF2B5EF4-FFF2-40B4-BE49-F238E27FC236}">
                <a16:creationId xmlns:a16="http://schemas.microsoft.com/office/drawing/2014/main" id="{176D3F6E-D9BA-429B-9B62-F90225656B8E}"/>
              </a:ext>
            </a:extLst>
          </p:cNvPr>
          <p:cNvCxnSpPr/>
          <p:nvPr/>
        </p:nvCxnSpPr>
        <p:spPr bwMode="auto">
          <a:xfrm>
            <a:off x="6142109" y="2282646"/>
            <a:ext cx="176" cy="43012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3">
            <a:extLst>
              <a:ext uri="{FF2B5EF4-FFF2-40B4-BE49-F238E27FC236}">
                <a16:creationId xmlns:a16="http://schemas.microsoft.com/office/drawing/2014/main" id="{49660A41-6280-4571-972E-A8E59E8A9F41}"/>
              </a:ext>
            </a:extLst>
          </p:cNvPr>
          <p:cNvCxnSpPr/>
          <p:nvPr/>
        </p:nvCxnSpPr>
        <p:spPr bwMode="auto">
          <a:xfrm>
            <a:off x="6141428" y="2799986"/>
            <a:ext cx="873" cy="391382"/>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Flowchart: Connector 14">
            <a:extLst>
              <a:ext uri="{FF2B5EF4-FFF2-40B4-BE49-F238E27FC236}">
                <a16:creationId xmlns:a16="http://schemas.microsoft.com/office/drawing/2014/main" id="{DAD20186-D9AE-4130-8256-3B3DA3F24482}"/>
              </a:ext>
            </a:extLst>
          </p:cNvPr>
          <p:cNvSpPr/>
          <p:nvPr/>
        </p:nvSpPr>
        <p:spPr bwMode="auto">
          <a:xfrm>
            <a:off x="6077947" y="3127124"/>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20" name="Flowchart: Connector 15">
            <a:extLst>
              <a:ext uri="{FF2B5EF4-FFF2-40B4-BE49-F238E27FC236}">
                <a16:creationId xmlns:a16="http://schemas.microsoft.com/office/drawing/2014/main" id="{D56CE321-A4C7-44E6-9224-807262695D94}"/>
              </a:ext>
            </a:extLst>
          </p:cNvPr>
          <p:cNvSpPr/>
          <p:nvPr/>
        </p:nvSpPr>
        <p:spPr bwMode="auto">
          <a:xfrm>
            <a:off x="6077947" y="2219869"/>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21" name="TextBox 16">
            <a:extLst>
              <a:ext uri="{FF2B5EF4-FFF2-40B4-BE49-F238E27FC236}">
                <a16:creationId xmlns:a16="http://schemas.microsoft.com/office/drawing/2014/main" id="{DA020D4D-9527-4D1D-817C-6B7AB08DD5F2}"/>
              </a:ext>
            </a:extLst>
          </p:cNvPr>
          <p:cNvSpPr txBox="1"/>
          <p:nvPr/>
        </p:nvSpPr>
        <p:spPr>
          <a:xfrm>
            <a:off x="7257751" y="1997703"/>
            <a:ext cx="1686771" cy="584775"/>
          </a:xfrm>
          <a:prstGeom prst="rect">
            <a:avLst/>
          </a:prstGeom>
          <a:noFill/>
        </p:spPr>
        <p:txBody>
          <a:bodyPr wrap="square" rtlCol="0">
            <a:spAutoFit/>
          </a:bodyPr>
          <a:lstStyle/>
          <a:p>
            <a:r>
              <a:rPr lang="en-US" sz="1600" dirty="0" err="1"/>
              <a:t>Línea</a:t>
            </a:r>
            <a:r>
              <a:rPr lang="en-US" sz="1600" dirty="0"/>
              <a:t> </a:t>
            </a:r>
            <a:r>
              <a:rPr lang="en-US" sz="1600" dirty="0" err="1"/>
              <a:t>aérea</a:t>
            </a:r>
            <a:r>
              <a:rPr lang="en-US" sz="1600" dirty="0"/>
              <a:t> </a:t>
            </a:r>
          </a:p>
          <a:p>
            <a:r>
              <a:rPr lang="en-US" sz="1600" dirty="0"/>
              <a:t>400 kV</a:t>
            </a:r>
          </a:p>
        </p:txBody>
      </p:sp>
      <p:cxnSp>
        <p:nvCxnSpPr>
          <p:cNvPr id="22" name="Straight Connector 17">
            <a:extLst>
              <a:ext uri="{FF2B5EF4-FFF2-40B4-BE49-F238E27FC236}">
                <a16:creationId xmlns:a16="http://schemas.microsoft.com/office/drawing/2014/main" id="{F2D84414-4631-411D-A3E2-A0AA12A79FD9}"/>
              </a:ext>
            </a:extLst>
          </p:cNvPr>
          <p:cNvCxnSpPr/>
          <p:nvPr/>
        </p:nvCxnSpPr>
        <p:spPr bwMode="auto">
          <a:xfrm flipV="1">
            <a:off x="5112676" y="2285421"/>
            <a:ext cx="3966023" cy="530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0">
            <a:extLst>
              <a:ext uri="{FF2B5EF4-FFF2-40B4-BE49-F238E27FC236}">
                <a16:creationId xmlns:a16="http://schemas.microsoft.com/office/drawing/2014/main" id="{F90072E4-DE8E-4CFD-8E61-2923E314DA48}"/>
              </a:ext>
            </a:extLst>
          </p:cNvPr>
          <p:cNvCxnSpPr>
            <a:stCxn id="19" idx="4"/>
            <a:endCxn id="30" idx="0"/>
          </p:cNvCxnSpPr>
          <p:nvPr/>
        </p:nvCxnSpPr>
        <p:spPr bwMode="auto">
          <a:xfrm flipH="1">
            <a:off x="6140237" y="3260474"/>
            <a:ext cx="4386" cy="20604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1">
            <a:extLst>
              <a:ext uri="{FF2B5EF4-FFF2-40B4-BE49-F238E27FC236}">
                <a16:creationId xmlns:a16="http://schemas.microsoft.com/office/drawing/2014/main" id="{18C7D4AE-7CCA-42CF-8C67-98EA05E6F371}"/>
              </a:ext>
            </a:extLst>
          </p:cNvPr>
          <p:cNvCxnSpPr>
            <a:stCxn id="30" idx="4"/>
          </p:cNvCxnSpPr>
          <p:nvPr/>
        </p:nvCxnSpPr>
        <p:spPr bwMode="auto">
          <a:xfrm flipH="1">
            <a:off x="6137856" y="3942771"/>
            <a:ext cx="2381" cy="16906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22">
            <a:extLst>
              <a:ext uri="{FF2B5EF4-FFF2-40B4-BE49-F238E27FC236}">
                <a16:creationId xmlns:a16="http://schemas.microsoft.com/office/drawing/2014/main" id="{C47EB04F-40B5-4D4C-9DF4-470A1DF520D2}"/>
              </a:ext>
            </a:extLst>
          </p:cNvPr>
          <p:cNvSpPr txBox="1"/>
          <p:nvPr/>
        </p:nvSpPr>
        <p:spPr>
          <a:xfrm rot="16200000">
            <a:off x="5170052" y="2587631"/>
            <a:ext cx="1152524" cy="338554"/>
          </a:xfrm>
          <a:prstGeom prst="rect">
            <a:avLst/>
          </a:prstGeom>
          <a:noFill/>
        </p:spPr>
        <p:txBody>
          <a:bodyPr wrap="square" rtlCol="0">
            <a:spAutoFit/>
          </a:bodyPr>
          <a:lstStyle/>
          <a:p>
            <a:r>
              <a:rPr lang="en-US" sz="1600" dirty="0"/>
              <a:t>100 pF</a:t>
            </a:r>
          </a:p>
        </p:txBody>
      </p:sp>
      <p:sp>
        <p:nvSpPr>
          <p:cNvPr id="26" name="TextBox 23">
            <a:extLst>
              <a:ext uri="{FF2B5EF4-FFF2-40B4-BE49-F238E27FC236}">
                <a16:creationId xmlns:a16="http://schemas.microsoft.com/office/drawing/2014/main" id="{6550448B-EBC2-4847-A4C2-11A5DAA01EE6}"/>
              </a:ext>
            </a:extLst>
          </p:cNvPr>
          <p:cNvSpPr txBox="1"/>
          <p:nvPr/>
        </p:nvSpPr>
        <p:spPr>
          <a:xfrm>
            <a:off x="5866393" y="3515217"/>
            <a:ext cx="571500" cy="338554"/>
          </a:xfrm>
          <a:prstGeom prst="rect">
            <a:avLst/>
          </a:prstGeom>
          <a:noFill/>
        </p:spPr>
        <p:txBody>
          <a:bodyPr wrap="square" rtlCol="0">
            <a:spAutoFit/>
          </a:bodyPr>
          <a:lstStyle/>
          <a:p>
            <a:r>
              <a:rPr lang="en-US" sz="1600" dirty="0"/>
              <a:t>A</a:t>
            </a:r>
          </a:p>
        </p:txBody>
      </p:sp>
      <p:sp>
        <p:nvSpPr>
          <p:cNvPr id="27" name="TextBox 24">
            <a:extLst>
              <a:ext uri="{FF2B5EF4-FFF2-40B4-BE49-F238E27FC236}">
                <a16:creationId xmlns:a16="http://schemas.microsoft.com/office/drawing/2014/main" id="{1BB39B98-A828-423A-A60B-35D96936FBA4}"/>
              </a:ext>
            </a:extLst>
          </p:cNvPr>
          <p:cNvSpPr txBox="1"/>
          <p:nvPr/>
        </p:nvSpPr>
        <p:spPr>
          <a:xfrm>
            <a:off x="7252694" y="2901470"/>
            <a:ext cx="1825180" cy="584775"/>
          </a:xfrm>
          <a:prstGeom prst="rect">
            <a:avLst/>
          </a:prstGeom>
          <a:noFill/>
        </p:spPr>
        <p:txBody>
          <a:bodyPr wrap="square" rtlCol="0">
            <a:spAutoFit/>
          </a:bodyPr>
          <a:lstStyle/>
          <a:p>
            <a:r>
              <a:rPr lang="en-US" sz="1600" dirty="0" err="1"/>
              <a:t>Línea</a:t>
            </a:r>
            <a:r>
              <a:rPr lang="en-US" sz="1600" dirty="0"/>
              <a:t> </a:t>
            </a:r>
            <a:r>
              <a:rPr lang="en-US" sz="1600" dirty="0" err="1"/>
              <a:t>expuesta</a:t>
            </a:r>
            <a:r>
              <a:rPr lang="en-US" sz="1600" dirty="0"/>
              <a:t> </a:t>
            </a:r>
          </a:p>
          <a:p>
            <a:r>
              <a:rPr lang="en-US" sz="1600" dirty="0"/>
              <a:t>L = 17 m</a:t>
            </a:r>
          </a:p>
        </p:txBody>
      </p:sp>
      <p:cxnSp>
        <p:nvCxnSpPr>
          <p:cNvPr id="28" name="Straight Arrow Connector 25">
            <a:extLst>
              <a:ext uri="{FF2B5EF4-FFF2-40B4-BE49-F238E27FC236}">
                <a16:creationId xmlns:a16="http://schemas.microsoft.com/office/drawing/2014/main" id="{25C8EDD3-0350-4E42-944A-13A2DEA8E094}"/>
              </a:ext>
            </a:extLst>
          </p:cNvPr>
          <p:cNvCxnSpPr/>
          <p:nvPr/>
        </p:nvCxnSpPr>
        <p:spPr bwMode="auto">
          <a:xfrm>
            <a:off x="6999868" y="2275896"/>
            <a:ext cx="0" cy="923925"/>
          </a:xfrm>
          <a:prstGeom prst="straightConnector1">
            <a:avLst/>
          </a:prstGeom>
          <a:solidFill>
            <a:schemeClr val="accent1"/>
          </a:solidFill>
          <a:ln w="12700" cap="flat" cmpd="sng" algn="ctr">
            <a:solidFill>
              <a:schemeClr val="tx1"/>
            </a:solidFill>
            <a:prstDash val="solid"/>
            <a:miter lim="800000"/>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TextBox 26">
            <a:extLst>
              <a:ext uri="{FF2B5EF4-FFF2-40B4-BE49-F238E27FC236}">
                <a16:creationId xmlns:a16="http://schemas.microsoft.com/office/drawing/2014/main" id="{E7DA6479-E51C-4D55-A378-96C11928E931}"/>
              </a:ext>
            </a:extLst>
          </p:cNvPr>
          <p:cNvSpPr txBox="1"/>
          <p:nvPr/>
        </p:nvSpPr>
        <p:spPr>
          <a:xfrm rot="16200000">
            <a:off x="6327340" y="2582868"/>
            <a:ext cx="1028699" cy="338554"/>
          </a:xfrm>
          <a:prstGeom prst="rect">
            <a:avLst/>
          </a:prstGeom>
          <a:noFill/>
        </p:spPr>
        <p:txBody>
          <a:bodyPr wrap="square" rtlCol="0">
            <a:spAutoFit/>
          </a:bodyPr>
          <a:lstStyle/>
          <a:p>
            <a:r>
              <a:rPr lang="en-US" sz="1600" dirty="0"/>
              <a:t>d = 3 m</a:t>
            </a:r>
          </a:p>
        </p:txBody>
      </p:sp>
      <p:sp>
        <p:nvSpPr>
          <p:cNvPr id="30" name="Oval 31">
            <a:extLst>
              <a:ext uri="{FF2B5EF4-FFF2-40B4-BE49-F238E27FC236}">
                <a16:creationId xmlns:a16="http://schemas.microsoft.com/office/drawing/2014/main" id="{5E45EAE9-C13D-41AE-9067-2772D0413CE0}"/>
              </a:ext>
            </a:extLst>
          </p:cNvPr>
          <p:cNvSpPr/>
          <p:nvPr/>
        </p:nvSpPr>
        <p:spPr bwMode="auto">
          <a:xfrm>
            <a:off x="5897349" y="3466521"/>
            <a:ext cx="485775" cy="476250"/>
          </a:xfrm>
          <a:prstGeom prst="ellipse">
            <a:avLst/>
          </a:prstGeom>
          <a:no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31" name="Title 1">
            <a:extLst>
              <a:ext uri="{FF2B5EF4-FFF2-40B4-BE49-F238E27FC236}">
                <a16:creationId xmlns:a16="http://schemas.microsoft.com/office/drawing/2014/main" id="{CAEE2FC9-E889-4FA7-9B93-779C69FD9BF1}"/>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Riesgos</a:t>
            </a:r>
            <a:r>
              <a:rPr lang="en-GB" kern="0" dirty="0"/>
              <a:t> </a:t>
            </a:r>
            <a:r>
              <a:rPr lang="en-GB" kern="0" dirty="0" err="1"/>
              <a:t>eléctricos</a:t>
            </a:r>
            <a:endParaRPr lang="en-GB" kern="0" dirty="0"/>
          </a:p>
        </p:txBody>
      </p:sp>
      <p:sp>
        <p:nvSpPr>
          <p:cNvPr id="34" name="Content Placeholder 2">
            <a:extLst>
              <a:ext uri="{FF2B5EF4-FFF2-40B4-BE49-F238E27FC236}">
                <a16:creationId xmlns:a16="http://schemas.microsoft.com/office/drawing/2014/main" id="{D1089032-C359-4190-9CC3-5AB2873C9CB8}"/>
              </a:ext>
            </a:extLst>
          </p:cNvPr>
          <p:cNvSpPr txBox="1">
            <a:spLocks/>
          </p:cNvSpPr>
          <p:nvPr/>
        </p:nvSpPr>
        <p:spPr>
          <a:xfrm>
            <a:off x="523057" y="796911"/>
            <a:ext cx="7327900"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Corriente</a:t>
            </a:r>
            <a:r>
              <a:rPr lang="en-GB" kern="0" dirty="0"/>
              <a:t> de </a:t>
            </a:r>
            <a:r>
              <a:rPr lang="en-GB" kern="0" dirty="0" err="1"/>
              <a:t>acople</a:t>
            </a:r>
            <a:r>
              <a:rPr lang="en-GB" kern="0" dirty="0"/>
              <a:t> </a:t>
            </a:r>
            <a:r>
              <a:rPr lang="en-GB" kern="0" dirty="0" err="1"/>
              <a:t>capacitivo</a:t>
            </a:r>
            <a:r>
              <a:rPr lang="en-GB" kern="0" dirty="0"/>
              <a:t> - </a:t>
            </a:r>
            <a:r>
              <a:rPr lang="en-GB" kern="0" dirty="0" err="1"/>
              <a:t>Ejemplo</a:t>
            </a:r>
            <a:endParaRPr lang="en-GB" kern="0" dirty="0"/>
          </a:p>
        </p:txBody>
      </p:sp>
    </p:spTree>
    <p:extLst>
      <p:ext uri="{BB962C8B-B14F-4D97-AF65-F5344CB8AC3E}">
        <p14:creationId xmlns:p14="http://schemas.microsoft.com/office/powerpoint/2010/main" val="161342461"/>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
            <a:extLst>
              <a:ext uri="{FF2B5EF4-FFF2-40B4-BE49-F238E27FC236}">
                <a16:creationId xmlns:a16="http://schemas.microsoft.com/office/drawing/2014/main" id="{E851EFCF-41FA-4397-96FC-05548689CD47}"/>
              </a:ext>
            </a:extLst>
          </p:cNvPr>
          <p:cNvSpPr txBox="1"/>
          <p:nvPr/>
        </p:nvSpPr>
        <p:spPr>
          <a:xfrm>
            <a:off x="371475" y="1339487"/>
            <a:ext cx="8365331" cy="1077218"/>
          </a:xfrm>
          <a:prstGeom prst="rect">
            <a:avLst/>
          </a:prstGeom>
          <a:noFill/>
        </p:spPr>
        <p:txBody>
          <a:bodyPr wrap="square" rtlCol="0">
            <a:spAutoFit/>
          </a:bodyPr>
          <a:lstStyle/>
          <a:p>
            <a:pPr algn="l"/>
            <a:r>
              <a:rPr lang="en-US" sz="1600" dirty="0"/>
              <a:t>De </a:t>
            </a:r>
            <a:r>
              <a:rPr lang="en-US" sz="1600" dirty="0" err="1"/>
              <a:t>manera</a:t>
            </a:r>
            <a:r>
              <a:rPr lang="en-US" sz="1600" dirty="0"/>
              <a:t> similar, </a:t>
            </a:r>
            <a:r>
              <a:rPr lang="en-US" sz="1600" dirty="0" err="1"/>
              <a:t>también</a:t>
            </a:r>
            <a:r>
              <a:rPr lang="en-US" sz="1600" dirty="0"/>
              <a:t> se </a:t>
            </a:r>
            <a:r>
              <a:rPr lang="en-US" sz="1600" dirty="0" err="1"/>
              <a:t>puede</a:t>
            </a:r>
            <a:r>
              <a:rPr lang="en-US" sz="1600" dirty="0"/>
              <a:t> </a:t>
            </a:r>
            <a:r>
              <a:rPr lang="en-US" sz="1600" dirty="0" err="1"/>
              <a:t>calcular</a:t>
            </a:r>
            <a:r>
              <a:rPr lang="en-US" sz="1600" dirty="0"/>
              <a:t> la </a:t>
            </a:r>
            <a:r>
              <a:rPr lang="en-US" sz="1600" dirty="0" err="1"/>
              <a:t>capacitancia</a:t>
            </a:r>
            <a:r>
              <a:rPr lang="en-US" sz="1600" dirty="0"/>
              <a:t> stray entre un conductor y tierra. </a:t>
            </a:r>
            <a:r>
              <a:rPr lang="en-US" sz="1600" dirty="0" err="1"/>
              <a:t>En</a:t>
            </a:r>
            <a:r>
              <a:rPr lang="en-US" sz="1600" dirty="0"/>
              <a:t> </a:t>
            </a:r>
            <a:r>
              <a:rPr lang="en-US" sz="1600" dirty="0" err="1"/>
              <a:t>éste</a:t>
            </a:r>
            <a:r>
              <a:rPr lang="en-US" sz="1600" dirty="0"/>
              <a:t> </a:t>
            </a:r>
            <a:r>
              <a:rPr lang="en-US" sz="1600" dirty="0" err="1"/>
              <a:t>ejemplo</a:t>
            </a:r>
            <a:r>
              <a:rPr lang="en-US" sz="1600" dirty="0"/>
              <a:t> el </a:t>
            </a:r>
            <a:r>
              <a:rPr lang="en-US" sz="1600" dirty="0" err="1"/>
              <a:t>resultado</a:t>
            </a:r>
            <a:r>
              <a:rPr lang="en-US" sz="1600" dirty="0"/>
              <a:t> </a:t>
            </a:r>
            <a:r>
              <a:rPr lang="en-US" sz="1600" dirty="0" err="1"/>
              <a:t>sería</a:t>
            </a:r>
            <a:r>
              <a:rPr lang="en-US" sz="1600" dirty="0"/>
              <a:t> de 160 pF entre el </a:t>
            </a:r>
            <a:r>
              <a:rPr lang="en-US" sz="1600" dirty="0" err="1"/>
              <a:t>tramo</a:t>
            </a:r>
            <a:r>
              <a:rPr lang="en-US" sz="1600" dirty="0"/>
              <a:t> de </a:t>
            </a:r>
            <a:r>
              <a:rPr lang="en-US" sz="1600" dirty="0" err="1"/>
              <a:t>línea</a:t>
            </a:r>
            <a:r>
              <a:rPr lang="en-US" sz="1600" dirty="0"/>
              <a:t> de 17 m </a:t>
            </a:r>
            <a:r>
              <a:rPr lang="en-US" sz="1600" dirty="0" err="1"/>
              <a:t>abierto</a:t>
            </a:r>
            <a:r>
              <a:rPr lang="en-US" sz="1600" dirty="0"/>
              <a:t> y tierra.</a:t>
            </a:r>
          </a:p>
          <a:p>
            <a:pPr algn="l"/>
            <a:endParaRPr lang="en-US" sz="1600" dirty="0"/>
          </a:p>
        </p:txBody>
      </p:sp>
      <p:cxnSp>
        <p:nvCxnSpPr>
          <p:cNvPr id="33" name="Straight Connector 4">
            <a:extLst>
              <a:ext uri="{FF2B5EF4-FFF2-40B4-BE49-F238E27FC236}">
                <a16:creationId xmlns:a16="http://schemas.microsoft.com/office/drawing/2014/main" id="{1FEFE248-ECB4-424A-ADBF-3D97205E0E78}"/>
              </a:ext>
            </a:extLst>
          </p:cNvPr>
          <p:cNvCxnSpPr/>
          <p:nvPr/>
        </p:nvCxnSpPr>
        <p:spPr bwMode="auto">
          <a:xfrm flipV="1">
            <a:off x="4068417" y="3570718"/>
            <a:ext cx="4675533" cy="26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5">
            <a:extLst>
              <a:ext uri="{FF2B5EF4-FFF2-40B4-BE49-F238E27FC236}">
                <a16:creationId xmlns:a16="http://schemas.microsoft.com/office/drawing/2014/main" id="{C473C1AA-61E8-41C9-9CD5-BBF16D2D856A}"/>
              </a:ext>
            </a:extLst>
          </p:cNvPr>
          <p:cNvCxnSpPr/>
          <p:nvPr/>
        </p:nvCxnSpPr>
        <p:spPr bwMode="auto">
          <a:xfrm>
            <a:off x="5574713" y="4491216"/>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6">
            <a:extLst>
              <a:ext uri="{FF2B5EF4-FFF2-40B4-BE49-F238E27FC236}">
                <a16:creationId xmlns:a16="http://schemas.microsoft.com/office/drawing/2014/main" id="{98D2C912-6643-4E56-86E1-DD011F9587B6}"/>
              </a:ext>
            </a:extLst>
          </p:cNvPr>
          <p:cNvCxnSpPr/>
          <p:nvPr/>
        </p:nvCxnSpPr>
        <p:spPr bwMode="auto">
          <a:xfrm>
            <a:off x="5650705" y="4570058"/>
            <a:ext cx="306805" cy="0"/>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7">
            <a:extLst>
              <a:ext uri="{FF2B5EF4-FFF2-40B4-BE49-F238E27FC236}">
                <a16:creationId xmlns:a16="http://schemas.microsoft.com/office/drawing/2014/main" id="{55FA504B-ABB9-46D8-AFDE-6AFB4F722B04}"/>
              </a:ext>
            </a:extLst>
          </p:cNvPr>
          <p:cNvCxnSpPr/>
          <p:nvPr/>
        </p:nvCxnSpPr>
        <p:spPr bwMode="auto">
          <a:xfrm>
            <a:off x="5726907" y="4648116"/>
            <a:ext cx="152400" cy="0"/>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8">
            <a:extLst>
              <a:ext uri="{FF2B5EF4-FFF2-40B4-BE49-F238E27FC236}">
                <a16:creationId xmlns:a16="http://schemas.microsoft.com/office/drawing/2014/main" id="{72207871-944B-454B-AFED-E9B0FB506AC6}"/>
              </a:ext>
            </a:extLst>
          </p:cNvPr>
          <p:cNvCxnSpPr/>
          <p:nvPr/>
        </p:nvCxnSpPr>
        <p:spPr bwMode="auto">
          <a:xfrm>
            <a:off x="5577201" y="3180249"/>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9">
            <a:extLst>
              <a:ext uri="{FF2B5EF4-FFF2-40B4-BE49-F238E27FC236}">
                <a16:creationId xmlns:a16="http://schemas.microsoft.com/office/drawing/2014/main" id="{85A7E4C2-3E2E-4E1F-A188-7BB8BD019BA6}"/>
              </a:ext>
            </a:extLst>
          </p:cNvPr>
          <p:cNvCxnSpPr/>
          <p:nvPr/>
        </p:nvCxnSpPr>
        <p:spPr bwMode="auto">
          <a:xfrm>
            <a:off x="5578082" y="3084736"/>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10">
            <a:extLst>
              <a:ext uri="{FF2B5EF4-FFF2-40B4-BE49-F238E27FC236}">
                <a16:creationId xmlns:a16="http://schemas.microsoft.com/office/drawing/2014/main" id="{DEA96AF2-5045-4B24-92A9-317EB3459FCA}"/>
              </a:ext>
            </a:extLst>
          </p:cNvPr>
          <p:cNvCxnSpPr/>
          <p:nvPr/>
        </p:nvCxnSpPr>
        <p:spPr bwMode="auto">
          <a:xfrm>
            <a:off x="5800216" y="2660687"/>
            <a:ext cx="176" cy="43012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Straight Connector 11">
            <a:extLst>
              <a:ext uri="{FF2B5EF4-FFF2-40B4-BE49-F238E27FC236}">
                <a16:creationId xmlns:a16="http://schemas.microsoft.com/office/drawing/2014/main" id="{2F526811-C81A-4469-B3BA-5C9BA1CC1D15}"/>
              </a:ext>
            </a:extLst>
          </p:cNvPr>
          <p:cNvCxnSpPr/>
          <p:nvPr/>
        </p:nvCxnSpPr>
        <p:spPr bwMode="auto">
          <a:xfrm>
            <a:off x="5799535" y="3178027"/>
            <a:ext cx="873" cy="391382"/>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Flowchart: Connector 12">
            <a:extLst>
              <a:ext uri="{FF2B5EF4-FFF2-40B4-BE49-F238E27FC236}">
                <a16:creationId xmlns:a16="http://schemas.microsoft.com/office/drawing/2014/main" id="{E20C47FF-2BEE-40EA-AEC6-050B9DF791B9}"/>
              </a:ext>
            </a:extLst>
          </p:cNvPr>
          <p:cNvSpPr/>
          <p:nvPr/>
        </p:nvSpPr>
        <p:spPr bwMode="auto">
          <a:xfrm>
            <a:off x="5736054" y="3505165"/>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2" name="Flowchart: Connector 13">
            <a:extLst>
              <a:ext uri="{FF2B5EF4-FFF2-40B4-BE49-F238E27FC236}">
                <a16:creationId xmlns:a16="http://schemas.microsoft.com/office/drawing/2014/main" id="{01F1DBD4-0077-46F5-8783-F6C95EF6FD55}"/>
              </a:ext>
            </a:extLst>
          </p:cNvPr>
          <p:cNvSpPr/>
          <p:nvPr/>
        </p:nvSpPr>
        <p:spPr bwMode="auto">
          <a:xfrm>
            <a:off x="5736054" y="2597910"/>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3" name="TextBox 14">
            <a:extLst>
              <a:ext uri="{FF2B5EF4-FFF2-40B4-BE49-F238E27FC236}">
                <a16:creationId xmlns:a16="http://schemas.microsoft.com/office/drawing/2014/main" id="{DAA7C21D-3EEA-47D0-8B3E-93DC1A9B76AE}"/>
              </a:ext>
            </a:extLst>
          </p:cNvPr>
          <p:cNvSpPr txBox="1"/>
          <p:nvPr/>
        </p:nvSpPr>
        <p:spPr>
          <a:xfrm>
            <a:off x="6877758" y="2375744"/>
            <a:ext cx="1733266" cy="584775"/>
          </a:xfrm>
          <a:prstGeom prst="rect">
            <a:avLst/>
          </a:prstGeom>
          <a:noFill/>
        </p:spPr>
        <p:txBody>
          <a:bodyPr wrap="square" rtlCol="0">
            <a:spAutoFit/>
          </a:bodyPr>
          <a:lstStyle/>
          <a:p>
            <a:r>
              <a:rPr lang="en-US" sz="1600" dirty="0" err="1"/>
              <a:t>Línea</a:t>
            </a:r>
            <a:r>
              <a:rPr lang="en-US" sz="1600" dirty="0"/>
              <a:t> </a:t>
            </a:r>
            <a:r>
              <a:rPr lang="en-US" sz="1600" dirty="0" err="1"/>
              <a:t>aérea</a:t>
            </a:r>
            <a:r>
              <a:rPr lang="en-US" sz="1600" dirty="0"/>
              <a:t> </a:t>
            </a:r>
          </a:p>
          <a:p>
            <a:r>
              <a:rPr lang="en-US" sz="1600" dirty="0"/>
              <a:t>400 kV</a:t>
            </a:r>
          </a:p>
        </p:txBody>
      </p:sp>
      <p:cxnSp>
        <p:nvCxnSpPr>
          <p:cNvPr id="44" name="Straight Connector 21">
            <a:extLst>
              <a:ext uri="{FF2B5EF4-FFF2-40B4-BE49-F238E27FC236}">
                <a16:creationId xmlns:a16="http://schemas.microsoft.com/office/drawing/2014/main" id="{35B5E558-5F0F-4E0B-ADC8-EAF6396F01B0}"/>
              </a:ext>
            </a:extLst>
          </p:cNvPr>
          <p:cNvCxnSpPr/>
          <p:nvPr/>
        </p:nvCxnSpPr>
        <p:spPr bwMode="auto">
          <a:xfrm flipV="1">
            <a:off x="4058892" y="2663462"/>
            <a:ext cx="4677914" cy="265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Straight Connector 23">
            <a:extLst>
              <a:ext uri="{FF2B5EF4-FFF2-40B4-BE49-F238E27FC236}">
                <a16:creationId xmlns:a16="http://schemas.microsoft.com/office/drawing/2014/main" id="{147ECC78-47A2-4A87-BF27-C0C4B006BF9B}"/>
              </a:ext>
            </a:extLst>
          </p:cNvPr>
          <p:cNvCxnSpPr/>
          <p:nvPr/>
        </p:nvCxnSpPr>
        <p:spPr bwMode="auto">
          <a:xfrm>
            <a:off x="5577201" y="4094649"/>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Straight Connector 24">
            <a:extLst>
              <a:ext uri="{FF2B5EF4-FFF2-40B4-BE49-F238E27FC236}">
                <a16:creationId xmlns:a16="http://schemas.microsoft.com/office/drawing/2014/main" id="{3DF8E18D-E452-4BAC-BB7F-F4C0CC48C157}"/>
              </a:ext>
            </a:extLst>
          </p:cNvPr>
          <p:cNvCxnSpPr/>
          <p:nvPr/>
        </p:nvCxnSpPr>
        <p:spPr bwMode="auto">
          <a:xfrm>
            <a:off x="5578082" y="3999136"/>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Straight Connector 25">
            <a:extLst>
              <a:ext uri="{FF2B5EF4-FFF2-40B4-BE49-F238E27FC236}">
                <a16:creationId xmlns:a16="http://schemas.microsoft.com/office/drawing/2014/main" id="{8B800CDF-6617-496B-9042-4CB23CC8087D}"/>
              </a:ext>
            </a:extLst>
          </p:cNvPr>
          <p:cNvCxnSpPr/>
          <p:nvPr/>
        </p:nvCxnSpPr>
        <p:spPr bwMode="auto">
          <a:xfrm>
            <a:off x="5800216" y="3575087"/>
            <a:ext cx="176" cy="43012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Straight Connector 26">
            <a:extLst>
              <a:ext uri="{FF2B5EF4-FFF2-40B4-BE49-F238E27FC236}">
                <a16:creationId xmlns:a16="http://schemas.microsoft.com/office/drawing/2014/main" id="{0E4838A4-6113-4661-9D85-8D0834C776B8}"/>
              </a:ext>
            </a:extLst>
          </p:cNvPr>
          <p:cNvCxnSpPr/>
          <p:nvPr/>
        </p:nvCxnSpPr>
        <p:spPr bwMode="auto">
          <a:xfrm>
            <a:off x="5799535" y="4092427"/>
            <a:ext cx="873" cy="391382"/>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TextBox 29">
            <a:extLst>
              <a:ext uri="{FF2B5EF4-FFF2-40B4-BE49-F238E27FC236}">
                <a16:creationId xmlns:a16="http://schemas.microsoft.com/office/drawing/2014/main" id="{AF0EB1B5-5113-4676-AC2C-D89B87115DBB}"/>
              </a:ext>
            </a:extLst>
          </p:cNvPr>
          <p:cNvSpPr txBox="1"/>
          <p:nvPr/>
        </p:nvSpPr>
        <p:spPr>
          <a:xfrm rot="16200000">
            <a:off x="4828159" y="2965672"/>
            <a:ext cx="1152524" cy="338554"/>
          </a:xfrm>
          <a:prstGeom prst="rect">
            <a:avLst/>
          </a:prstGeom>
          <a:noFill/>
        </p:spPr>
        <p:txBody>
          <a:bodyPr wrap="square" rtlCol="0">
            <a:spAutoFit/>
          </a:bodyPr>
          <a:lstStyle/>
          <a:p>
            <a:r>
              <a:rPr lang="en-US" sz="1600" dirty="0"/>
              <a:t>100 pF</a:t>
            </a:r>
          </a:p>
        </p:txBody>
      </p:sp>
      <p:sp>
        <p:nvSpPr>
          <p:cNvPr id="50" name="TextBox 30">
            <a:extLst>
              <a:ext uri="{FF2B5EF4-FFF2-40B4-BE49-F238E27FC236}">
                <a16:creationId xmlns:a16="http://schemas.microsoft.com/office/drawing/2014/main" id="{53DD9BE7-0DD9-4A2E-98EC-A69289D24932}"/>
              </a:ext>
            </a:extLst>
          </p:cNvPr>
          <p:cNvSpPr txBox="1"/>
          <p:nvPr/>
        </p:nvSpPr>
        <p:spPr>
          <a:xfrm rot="16200000">
            <a:off x="4837684" y="3899122"/>
            <a:ext cx="1152524" cy="338554"/>
          </a:xfrm>
          <a:prstGeom prst="rect">
            <a:avLst/>
          </a:prstGeom>
          <a:noFill/>
        </p:spPr>
        <p:txBody>
          <a:bodyPr wrap="square" rtlCol="0">
            <a:spAutoFit/>
          </a:bodyPr>
          <a:lstStyle/>
          <a:p>
            <a:r>
              <a:rPr lang="en-US" sz="1600" dirty="0"/>
              <a:t>160 pF</a:t>
            </a:r>
          </a:p>
        </p:txBody>
      </p:sp>
      <p:sp>
        <p:nvSpPr>
          <p:cNvPr id="51" name="TextBox 31">
            <a:extLst>
              <a:ext uri="{FF2B5EF4-FFF2-40B4-BE49-F238E27FC236}">
                <a16:creationId xmlns:a16="http://schemas.microsoft.com/office/drawing/2014/main" id="{AE799639-1C6B-4C95-A7AB-FE83F0AE4BF6}"/>
              </a:ext>
            </a:extLst>
          </p:cNvPr>
          <p:cNvSpPr txBox="1"/>
          <p:nvPr/>
        </p:nvSpPr>
        <p:spPr>
          <a:xfrm>
            <a:off x="6629887" y="3279511"/>
            <a:ext cx="2563660" cy="584775"/>
          </a:xfrm>
          <a:prstGeom prst="rect">
            <a:avLst/>
          </a:prstGeom>
          <a:noFill/>
        </p:spPr>
        <p:txBody>
          <a:bodyPr wrap="square" rtlCol="0">
            <a:spAutoFit/>
          </a:bodyPr>
          <a:lstStyle/>
          <a:p>
            <a:r>
              <a:rPr lang="en-US" sz="1600" dirty="0" err="1"/>
              <a:t>Línea</a:t>
            </a:r>
            <a:r>
              <a:rPr lang="en-US" sz="1600" dirty="0"/>
              <a:t> </a:t>
            </a:r>
            <a:r>
              <a:rPr lang="en-US" sz="1600" dirty="0" err="1"/>
              <a:t>abierta</a:t>
            </a:r>
            <a:r>
              <a:rPr lang="en-US" sz="1600" dirty="0"/>
              <a:t> (</a:t>
            </a:r>
            <a:r>
              <a:rPr lang="en-US" sz="1600" dirty="0" err="1"/>
              <a:t>flotante</a:t>
            </a:r>
            <a:r>
              <a:rPr lang="en-US" sz="1600" dirty="0"/>
              <a:t>)</a:t>
            </a:r>
          </a:p>
          <a:p>
            <a:r>
              <a:rPr lang="en-US" sz="1600" dirty="0"/>
              <a:t> L = 17 m</a:t>
            </a:r>
          </a:p>
        </p:txBody>
      </p:sp>
      <p:cxnSp>
        <p:nvCxnSpPr>
          <p:cNvPr id="52" name="Straight Arrow Connector 32">
            <a:extLst>
              <a:ext uri="{FF2B5EF4-FFF2-40B4-BE49-F238E27FC236}">
                <a16:creationId xmlns:a16="http://schemas.microsoft.com/office/drawing/2014/main" id="{091EA93B-060E-4D80-A8CB-925A5994F3E9}"/>
              </a:ext>
            </a:extLst>
          </p:cNvPr>
          <p:cNvCxnSpPr/>
          <p:nvPr/>
        </p:nvCxnSpPr>
        <p:spPr bwMode="auto">
          <a:xfrm>
            <a:off x="6657975" y="2653937"/>
            <a:ext cx="0" cy="923925"/>
          </a:xfrm>
          <a:prstGeom prst="straightConnector1">
            <a:avLst/>
          </a:prstGeom>
          <a:solidFill>
            <a:schemeClr val="accent1"/>
          </a:solidFill>
          <a:ln w="12700" cap="flat" cmpd="sng" algn="ctr">
            <a:solidFill>
              <a:schemeClr val="tx1"/>
            </a:solidFill>
            <a:prstDash val="solid"/>
            <a:miter lim="800000"/>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3" name="TextBox 33">
            <a:extLst>
              <a:ext uri="{FF2B5EF4-FFF2-40B4-BE49-F238E27FC236}">
                <a16:creationId xmlns:a16="http://schemas.microsoft.com/office/drawing/2014/main" id="{94580855-569C-40E7-AF7F-C4F95A0F4569}"/>
              </a:ext>
            </a:extLst>
          </p:cNvPr>
          <p:cNvSpPr txBox="1"/>
          <p:nvPr/>
        </p:nvSpPr>
        <p:spPr>
          <a:xfrm rot="16200000">
            <a:off x="5985447" y="2960909"/>
            <a:ext cx="1028699" cy="338554"/>
          </a:xfrm>
          <a:prstGeom prst="rect">
            <a:avLst/>
          </a:prstGeom>
          <a:noFill/>
        </p:spPr>
        <p:txBody>
          <a:bodyPr wrap="square" rtlCol="0">
            <a:spAutoFit/>
          </a:bodyPr>
          <a:lstStyle/>
          <a:p>
            <a:r>
              <a:rPr lang="en-US" sz="1600" dirty="0"/>
              <a:t>d = 3 m</a:t>
            </a:r>
          </a:p>
        </p:txBody>
      </p:sp>
      <p:cxnSp>
        <p:nvCxnSpPr>
          <p:cNvPr id="54" name="Straight Arrow Connector 34">
            <a:extLst>
              <a:ext uri="{FF2B5EF4-FFF2-40B4-BE49-F238E27FC236}">
                <a16:creationId xmlns:a16="http://schemas.microsoft.com/office/drawing/2014/main" id="{1B998B92-F5D5-4DF6-94B9-94865A73669A}"/>
              </a:ext>
            </a:extLst>
          </p:cNvPr>
          <p:cNvCxnSpPr/>
          <p:nvPr/>
        </p:nvCxnSpPr>
        <p:spPr bwMode="auto">
          <a:xfrm>
            <a:off x="6657975" y="3577862"/>
            <a:ext cx="0" cy="923925"/>
          </a:xfrm>
          <a:prstGeom prst="straightConnector1">
            <a:avLst/>
          </a:prstGeom>
          <a:solidFill>
            <a:schemeClr val="accent1"/>
          </a:solidFill>
          <a:ln w="12700" cap="flat" cmpd="sng" algn="ctr">
            <a:solidFill>
              <a:schemeClr val="tx1"/>
            </a:solidFill>
            <a:prstDash val="solid"/>
            <a:miter lim="800000"/>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5" name="TextBox 35">
            <a:extLst>
              <a:ext uri="{FF2B5EF4-FFF2-40B4-BE49-F238E27FC236}">
                <a16:creationId xmlns:a16="http://schemas.microsoft.com/office/drawing/2014/main" id="{031CFEB4-F6E0-402D-9098-D2D634D5BC00}"/>
              </a:ext>
            </a:extLst>
          </p:cNvPr>
          <p:cNvSpPr txBox="1"/>
          <p:nvPr/>
        </p:nvSpPr>
        <p:spPr>
          <a:xfrm rot="16200000">
            <a:off x="5994972" y="3884834"/>
            <a:ext cx="1028699" cy="338554"/>
          </a:xfrm>
          <a:prstGeom prst="rect">
            <a:avLst/>
          </a:prstGeom>
          <a:noFill/>
        </p:spPr>
        <p:txBody>
          <a:bodyPr wrap="square" rtlCol="0">
            <a:spAutoFit/>
          </a:bodyPr>
          <a:lstStyle/>
          <a:p>
            <a:r>
              <a:rPr lang="en-US" sz="1600" dirty="0"/>
              <a:t>d = 5 m</a:t>
            </a:r>
          </a:p>
        </p:txBody>
      </p:sp>
      <p:cxnSp>
        <p:nvCxnSpPr>
          <p:cNvPr id="56" name="Straight Connector 36">
            <a:extLst>
              <a:ext uri="{FF2B5EF4-FFF2-40B4-BE49-F238E27FC236}">
                <a16:creationId xmlns:a16="http://schemas.microsoft.com/office/drawing/2014/main" id="{256918F7-96AD-423F-914C-424976E933A2}"/>
              </a:ext>
            </a:extLst>
          </p:cNvPr>
          <p:cNvCxnSpPr/>
          <p:nvPr/>
        </p:nvCxnSpPr>
        <p:spPr bwMode="auto">
          <a:xfrm>
            <a:off x="6172200" y="4501787"/>
            <a:ext cx="1259681"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TextBox 39">
            <a:extLst>
              <a:ext uri="{FF2B5EF4-FFF2-40B4-BE49-F238E27FC236}">
                <a16:creationId xmlns:a16="http://schemas.microsoft.com/office/drawing/2014/main" id="{27FCC309-F487-4360-8442-D6104DB088A0}"/>
              </a:ext>
            </a:extLst>
          </p:cNvPr>
          <p:cNvSpPr txBox="1"/>
          <p:nvPr/>
        </p:nvSpPr>
        <p:spPr>
          <a:xfrm>
            <a:off x="6153858" y="4447762"/>
            <a:ext cx="1733266" cy="338554"/>
          </a:xfrm>
          <a:prstGeom prst="rect">
            <a:avLst/>
          </a:prstGeom>
          <a:noFill/>
        </p:spPr>
        <p:txBody>
          <a:bodyPr wrap="square" rtlCol="0">
            <a:spAutoFit/>
          </a:bodyPr>
          <a:lstStyle/>
          <a:p>
            <a:r>
              <a:rPr lang="en-US" sz="1600" dirty="0"/>
              <a:t>Ground</a:t>
            </a:r>
          </a:p>
        </p:txBody>
      </p:sp>
      <p:sp>
        <p:nvSpPr>
          <p:cNvPr id="58" name="TextBox 40">
            <a:extLst>
              <a:ext uri="{FF2B5EF4-FFF2-40B4-BE49-F238E27FC236}">
                <a16:creationId xmlns:a16="http://schemas.microsoft.com/office/drawing/2014/main" id="{6BC04D95-E680-4636-BE1D-04698373A084}"/>
              </a:ext>
            </a:extLst>
          </p:cNvPr>
          <p:cNvSpPr txBox="1"/>
          <p:nvPr/>
        </p:nvSpPr>
        <p:spPr>
          <a:xfrm>
            <a:off x="3791658" y="3247612"/>
            <a:ext cx="1256592" cy="338554"/>
          </a:xfrm>
          <a:prstGeom prst="rect">
            <a:avLst/>
          </a:prstGeom>
          <a:noFill/>
        </p:spPr>
        <p:txBody>
          <a:bodyPr wrap="square" rtlCol="0">
            <a:spAutoFit/>
          </a:bodyPr>
          <a:lstStyle/>
          <a:p>
            <a:r>
              <a:rPr lang="en-US" sz="1600" dirty="0"/>
              <a:t>≈ 150 kV</a:t>
            </a:r>
          </a:p>
        </p:txBody>
      </p:sp>
      <p:sp>
        <p:nvSpPr>
          <p:cNvPr id="59" name="TextBox 42">
            <a:extLst>
              <a:ext uri="{FF2B5EF4-FFF2-40B4-BE49-F238E27FC236}">
                <a16:creationId xmlns:a16="http://schemas.microsoft.com/office/drawing/2014/main" id="{31487BC8-AA0F-438B-AE3E-BCDCBCD37BDF}"/>
              </a:ext>
            </a:extLst>
          </p:cNvPr>
          <p:cNvSpPr txBox="1"/>
          <p:nvPr/>
        </p:nvSpPr>
        <p:spPr>
          <a:xfrm>
            <a:off x="402267" y="2333846"/>
            <a:ext cx="3238500" cy="1323439"/>
          </a:xfrm>
          <a:prstGeom prst="rect">
            <a:avLst/>
          </a:prstGeom>
          <a:noFill/>
        </p:spPr>
        <p:txBody>
          <a:bodyPr wrap="square" rtlCol="0">
            <a:spAutoFit/>
          </a:bodyPr>
          <a:lstStyle/>
          <a:p>
            <a:pPr algn="l"/>
            <a:r>
              <a:rPr lang="en-US" sz="1600" dirty="0" err="1"/>
              <a:t>Aplicando</a:t>
            </a:r>
            <a:r>
              <a:rPr lang="en-US" sz="1600" dirty="0"/>
              <a:t> un divisor de </a:t>
            </a:r>
            <a:r>
              <a:rPr lang="en-US" sz="1600" dirty="0" err="1"/>
              <a:t>voltaje</a:t>
            </a:r>
            <a:r>
              <a:rPr lang="en-US" sz="1600" dirty="0"/>
              <a:t> </a:t>
            </a:r>
            <a:r>
              <a:rPr lang="en-US" sz="1600" dirty="0" err="1"/>
              <a:t>capacitivo</a:t>
            </a:r>
            <a:r>
              <a:rPr lang="en-US" sz="1600" dirty="0"/>
              <a:t>, el </a:t>
            </a:r>
            <a:r>
              <a:rPr lang="en-US" sz="1600" dirty="0" err="1"/>
              <a:t>voltaje</a:t>
            </a:r>
            <a:r>
              <a:rPr lang="en-US" sz="1600" dirty="0"/>
              <a:t> </a:t>
            </a:r>
            <a:r>
              <a:rPr lang="en-US" sz="1600" dirty="0" err="1"/>
              <a:t>potencial</a:t>
            </a:r>
            <a:r>
              <a:rPr lang="en-US" sz="1600" dirty="0"/>
              <a:t> </a:t>
            </a:r>
            <a:r>
              <a:rPr lang="en-US" sz="1600" dirty="0" err="1"/>
              <a:t>en</a:t>
            </a:r>
            <a:r>
              <a:rPr lang="en-US" sz="1600" dirty="0"/>
              <a:t> el </a:t>
            </a:r>
            <a:r>
              <a:rPr lang="en-US" sz="1600" dirty="0" err="1"/>
              <a:t>tramo</a:t>
            </a:r>
            <a:r>
              <a:rPr lang="en-US" sz="1600" dirty="0"/>
              <a:t> de </a:t>
            </a:r>
            <a:r>
              <a:rPr lang="en-US" sz="1600" dirty="0" err="1"/>
              <a:t>línea</a:t>
            </a:r>
            <a:r>
              <a:rPr lang="en-US" sz="1600" dirty="0"/>
              <a:t> de 17 m (</a:t>
            </a:r>
            <a:r>
              <a:rPr lang="en-US" sz="1600" dirty="0" err="1"/>
              <a:t>flotante</a:t>
            </a:r>
            <a:r>
              <a:rPr lang="en-US" sz="1600" dirty="0"/>
              <a:t>), </a:t>
            </a:r>
            <a:r>
              <a:rPr lang="en-US" sz="1600" dirty="0" err="1"/>
              <a:t>sería</a:t>
            </a:r>
            <a:r>
              <a:rPr lang="en-US" sz="1600" dirty="0"/>
              <a:t> de </a:t>
            </a:r>
            <a:r>
              <a:rPr lang="en-US" sz="1600" dirty="0" err="1"/>
              <a:t>aproximadamente</a:t>
            </a:r>
            <a:r>
              <a:rPr lang="en-US" sz="1600" dirty="0"/>
              <a:t> 150 kV.</a:t>
            </a:r>
          </a:p>
        </p:txBody>
      </p:sp>
      <p:cxnSp>
        <p:nvCxnSpPr>
          <p:cNvPr id="60" name="Straight Connector 47">
            <a:extLst>
              <a:ext uri="{FF2B5EF4-FFF2-40B4-BE49-F238E27FC236}">
                <a16:creationId xmlns:a16="http://schemas.microsoft.com/office/drawing/2014/main" id="{E5C08E11-530D-48CD-9A32-0FA07E465AFD}"/>
              </a:ext>
            </a:extLst>
          </p:cNvPr>
          <p:cNvCxnSpPr/>
          <p:nvPr/>
        </p:nvCxnSpPr>
        <p:spPr bwMode="auto">
          <a:xfrm>
            <a:off x="4700103" y="4483913"/>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Straight Connector 48">
            <a:extLst>
              <a:ext uri="{FF2B5EF4-FFF2-40B4-BE49-F238E27FC236}">
                <a16:creationId xmlns:a16="http://schemas.microsoft.com/office/drawing/2014/main" id="{3A486419-0899-4EBC-ACD0-0F45583E0292}"/>
              </a:ext>
            </a:extLst>
          </p:cNvPr>
          <p:cNvCxnSpPr/>
          <p:nvPr/>
        </p:nvCxnSpPr>
        <p:spPr bwMode="auto">
          <a:xfrm>
            <a:off x="4776095" y="4562755"/>
            <a:ext cx="306805" cy="0"/>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Straight Connector 49">
            <a:extLst>
              <a:ext uri="{FF2B5EF4-FFF2-40B4-BE49-F238E27FC236}">
                <a16:creationId xmlns:a16="http://schemas.microsoft.com/office/drawing/2014/main" id="{248EEFB2-C477-456E-85AE-71CF149A1EBE}"/>
              </a:ext>
            </a:extLst>
          </p:cNvPr>
          <p:cNvCxnSpPr/>
          <p:nvPr/>
        </p:nvCxnSpPr>
        <p:spPr bwMode="auto">
          <a:xfrm>
            <a:off x="4852297" y="4640813"/>
            <a:ext cx="152400" cy="0"/>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 name="Flowchart: Connector 50">
            <a:extLst>
              <a:ext uri="{FF2B5EF4-FFF2-40B4-BE49-F238E27FC236}">
                <a16:creationId xmlns:a16="http://schemas.microsoft.com/office/drawing/2014/main" id="{0C524A89-3B0D-43C9-AB70-90E7EF7817FA}"/>
              </a:ext>
            </a:extLst>
          </p:cNvPr>
          <p:cNvSpPr/>
          <p:nvPr/>
        </p:nvSpPr>
        <p:spPr bwMode="auto">
          <a:xfrm>
            <a:off x="4861444" y="3497862"/>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cxnSp>
        <p:nvCxnSpPr>
          <p:cNvPr id="64" name="Straight Connector 51">
            <a:extLst>
              <a:ext uri="{FF2B5EF4-FFF2-40B4-BE49-F238E27FC236}">
                <a16:creationId xmlns:a16="http://schemas.microsoft.com/office/drawing/2014/main" id="{39C17A70-C465-44AC-B327-F5C4F9785141}"/>
              </a:ext>
            </a:extLst>
          </p:cNvPr>
          <p:cNvCxnSpPr>
            <a:stCxn id="63" idx="4"/>
            <a:endCxn id="67" idx="0"/>
          </p:cNvCxnSpPr>
          <p:nvPr/>
        </p:nvCxnSpPr>
        <p:spPr bwMode="auto">
          <a:xfrm flipH="1">
            <a:off x="4923734" y="3631212"/>
            <a:ext cx="4386" cy="20604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Straight Connector 52">
            <a:extLst>
              <a:ext uri="{FF2B5EF4-FFF2-40B4-BE49-F238E27FC236}">
                <a16:creationId xmlns:a16="http://schemas.microsoft.com/office/drawing/2014/main" id="{8A9B83A0-39C1-4DF2-9F9B-7E6A2859739B}"/>
              </a:ext>
            </a:extLst>
          </p:cNvPr>
          <p:cNvCxnSpPr>
            <a:stCxn id="67" idx="4"/>
          </p:cNvCxnSpPr>
          <p:nvPr/>
        </p:nvCxnSpPr>
        <p:spPr bwMode="auto">
          <a:xfrm flipH="1">
            <a:off x="4921353" y="4313509"/>
            <a:ext cx="2381" cy="16906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 name="TextBox 53">
            <a:extLst>
              <a:ext uri="{FF2B5EF4-FFF2-40B4-BE49-F238E27FC236}">
                <a16:creationId xmlns:a16="http://schemas.microsoft.com/office/drawing/2014/main" id="{343A0F5C-3AF5-4591-9FFD-5A69B91A505C}"/>
              </a:ext>
            </a:extLst>
          </p:cNvPr>
          <p:cNvSpPr txBox="1"/>
          <p:nvPr/>
        </p:nvSpPr>
        <p:spPr>
          <a:xfrm>
            <a:off x="4649890" y="3895480"/>
            <a:ext cx="571500" cy="338554"/>
          </a:xfrm>
          <a:prstGeom prst="rect">
            <a:avLst/>
          </a:prstGeom>
          <a:noFill/>
        </p:spPr>
        <p:txBody>
          <a:bodyPr wrap="square" rtlCol="0">
            <a:spAutoFit/>
          </a:bodyPr>
          <a:lstStyle/>
          <a:p>
            <a:r>
              <a:rPr lang="en-US" sz="1600" dirty="0"/>
              <a:t>V</a:t>
            </a:r>
          </a:p>
        </p:txBody>
      </p:sp>
      <p:sp>
        <p:nvSpPr>
          <p:cNvPr id="67" name="Oval 54">
            <a:extLst>
              <a:ext uri="{FF2B5EF4-FFF2-40B4-BE49-F238E27FC236}">
                <a16:creationId xmlns:a16="http://schemas.microsoft.com/office/drawing/2014/main" id="{7D823A78-8FF8-4DD8-A7C0-BE6D2B22A236}"/>
              </a:ext>
            </a:extLst>
          </p:cNvPr>
          <p:cNvSpPr/>
          <p:nvPr/>
        </p:nvSpPr>
        <p:spPr bwMode="auto">
          <a:xfrm>
            <a:off x="4680846" y="3837259"/>
            <a:ext cx="485775" cy="476250"/>
          </a:xfrm>
          <a:prstGeom prst="ellipse">
            <a:avLst/>
          </a:prstGeom>
          <a:no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68" name="Title 1">
            <a:extLst>
              <a:ext uri="{FF2B5EF4-FFF2-40B4-BE49-F238E27FC236}">
                <a16:creationId xmlns:a16="http://schemas.microsoft.com/office/drawing/2014/main" id="{9AB280EA-6CEF-45AB-AFE3-DFFB2442C077}"/>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Riesgos</a:t>
            </a:r>
            <a:r>
              <a:rPr lang="en-GB" kern="0" dirty="0"/>
              <a:t> </a:t>
            </a:r>
            <a:r>
              <a:rPr lang="en-GB" kern="0" dirty="0" err="1"/>
              <a:t>eléctricos</a:t>
            </a:r>
            <a:endParaRPr lang="en-GB" kern="0" dirty="0"/>
          </a:p>
        </p:txBody>
      </p:sp>
      <p:sp>
        <p:nvSpPr>
          <p:cNvPr id="70" name="Content Placeholder 2">
            <a:extLst>
              <a:ext uri="{FF2B5EF4-FFF2-40B4-BE49-F238E27FC236}">
                <a16:creationId xmlns:a16="http://schemas.microsoft.com/office/drawing/2014/main" id="{718CC12C-D8CE-4E07-8206-8C82582FD8CA}"/>
              </a:ext>
            </a:extLst>
          </p:cNvPr>
          <p:cNvSpPr txBox="1">
            <a:spLocks/>
          </p:cNvSpPr>
          <p:nvPr/>
        </p:nvSpPr>
        <p:spPr>
          <a:xfrm>
            <a:off x="523057" y="796911"/>
            <a:ext cx="7327900"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Capacitancia</a:t>
            </a:r>
            <a:r>
              <a:rPr lang="en-GB" kern="0" dirty="0"/>
              <a:t> </a:t>
            </a:r>
            <a:r>
              <a:rPr lang="en-GB" kern="0" dirty="0" err="1"/>
              <a:t>parásita</a:t>
            </a:r>
            <a:r>
              <a:rPr lang="en-GB" kern="0" dirty="0"/>
              <a:t> de un conductor a tierra - </a:t>
            </a:r>
            <a:r>
              <a:rPr lang="en-GB" kern="0" dirty="0" err="1"/>
              <a:t>Ejemplo</a:t>
            </a:r>
            <a:endParaRPr lang="en-GB" kern="0" dirty="0"/>
          </a:p>
        </p:txBody>
      </p:sp>
    </p:spTree>
    <p:extLst>
      <p:ext uri="{BB962C8B-B14F-4D97-AF65-F5344CB8AC3E}">
        <p14:creationId xmlns:p14="http://schemas.microsoft.com/office/powerpoint/2010/main" val="4034572897"/>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340DE8D3-461E-491A-B6BD-6646A151017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9733"/>
          <a:stretch/>
        </p:blipFill>
        <p:spPr>
          <a:xfrm>
            <a:off x="1399506" y="1393843"/>
            <a:ext cx="2862814" cy="2291726"/>
          </a:xfrm>
          <a:prstGeom prst="rect">
            <a:avLst/>
          </a:prstGeom>
          <a:ln w="25400">
            <a:solidFill>
              <a:srgbClr val="FF0000"/>
            </a:solidFill>
          </a:ln>
        </p:spPr>
      </p:pic>
      <p:sp>
        <p:nvSpPr>
          <p:cNvPr id="10" name="TextBox 4">
            <a:extLst>
              <a:ext uri="{FF2B5EF4-FFF2-40B4-BE49-F238E27FC236}">
                <a16:creationId xmlns:a16="http://schemas.microsoft.com/office/drawing/2014/main" id="{B03E61FC-3B82-4B76-BC4C-23DFB1B06E44}"/>
              </a:ext>
            </a:extLst>
          </p:cNvPr>
          <p:cNvSpPr txBox="1"/>
          <p:nvPr/>
        </p:nvSpPr>
        <p:spPr>
          <a:xfrm>
            <a:off x="829340" y="3791890"/>
            <a:ext cx="7410893" cy="584775"/>
          </a:xfrm>
          <a:prstGeom prst="rect">
            <a:avLst/>
          </a:prstGeom>
          <a:noFill/>
          <a:ln>
            <a:noFill/>
          </a:ln>
        </p:spPr>
        <p:txBody>
          <a:bodyPr wrap="square" rtlCol="0">
            <a:spAutoFit/>
          </a:bodyPr>
          <a:lstStyle/>
          <a:p>
            <a:pPr algn="l"/>
            <a:r>
              <a:rPr lang="en-US" sz="1600" b="1" dirty="0">
                <a:solidFill>
                  <a:srgbClr val="FF0000"/>
                </a:solidFill>
              </a:rPr>
              <a:t>Una </a:t>
            </a:r>
            <a:r>
              <a:rPr lang="en-US" sz="1600" b="1" dirty="0" err="1">
                <a:solidFill>
                  <a:srgbClr val="FF0000"/>
                </a:solidFill>
              </a:rPr>
              <a:t>vez</a:t>
            </a:r>
            <a:r>
              <a:rPr lang="en-US" sz="1600" b="1" dirty="0">
                <a:solidFill>
                  <a:srgbClr val="FF0000"/>
                </a:solidFill>
              </a:rPr>
              <a:t> que se </a:t>
            </a:r>
            <a:r>
              <a:rPr lang="en-US" sz="1600" b="1" dirty="0" err="1">
                <a:solidFill>
                  <a:srgbClr val="FF0000"/>
                </a:solidFill>
              </a:rPr>
              <a:t>retiran</a:t>
            </a:r>
            <a:r>
              <a:rPr lang="en-US" sz="1600" b="1" dirty="0">
                <a:solidFill>
                  <a:srgbClr val="FF0000"/>
                </a:solidFill>
              </a:rPr>
              <a:t> los cables de </a:t>
            </a:r>
            <a:r>
              <a:rPr lang="en-US" sz="1600" b="1" dirty="0" err="1">
                <a:solidFill>
                  <a:srgbClr val="FF0000"/>
                </a:solidFill>
              </a:rPr>
              <a:t>prueba</a:t>
            </a:r>
            <a:r>
              <a:rPr lang="en-US" sz="1600" b="1" dirty="0">
                <a:solidFill>
                  <a:srgbClr val="FF0000"/>
                </a:solidFill>
              </a:rPr>
              <a:t> del </a:t>
            </a:r>
            <a:r>
              <a:rPr lang="en-US" sz="1600" b="1" dirty="0" err="1">
                <a:solidFill>
                  <a:srgbClr val="FF0000"/>
                </a:solidFill>
              </a:rPr>
              <a:t>instrumento</a:t>
            </a:r>
            <a:r>
              <a:rPr lang="en-US" sz="1600" b="1" dirty="0">
                <a:solidFill>
                  <a:srgbClr val="FF0000"/>
                </a:solidFill>
              </a:rPr>
              <a:t> de </a:t>
            </a:r>
            <a:r>
              <a:rPr lang="en-US" sz="1600" b="1" dirty="0" err="1">
                <a:solidFill>
                  <a:srgbClr val="FF0000"/>
                </a:solidFill>
              </a:rPr>
              <a:t>medición</a:t>
            </a:r>
            <a:r>
              <a:rPr lang="en-US" sz="1600" b="1" dirty="0">
                <a:solidFill>
                  <a:srgbClr val="FF0000"/>
                </a:solidFill>
              </a:rPr>
              <a:t>, se </a:t>
            </a:r>
            <a:r>
              <a:rPr lang="en-US" sz="1600" b="1" dirty="0" err="1">
                <a:solidFill>
                  <a:srgbClr val="FF0000"/>
                </a:solidFill>
              </a:rPr>
              <a:t>creará</a:t>
            </a:r>
            <a:r>
              <a:rPr lang="en-US" sz="1600" b="1" dirty="0">
                <a:solidFill>
                  <a:srgbClr val="FF0000"/>
                </a:solidFill>
              </a:rPr>
              <a:t> un </a:t>
            </a:r>
            <a:r>
              <a:rPr lang="en-US" sz="1600" b="1" dirty="0" err="1">
                <a:solidFill>
                  <a:srgbClr val="FF0000"/>
                </a:solidFill>
              </a:rPr>
              <a:t>arco</a:t>
            </a:r>
            <a:r>
              <a:rPr lang="en-US" sz="1600" b="1" dirty="0">
                <a:solidFill>
                  <a:srgbClr val="FF0000"/>
                </a:solidFill>
              </a:rPr>
              <a:t> </a:t>
            </a:r>
            <a:r>
              <a:rPr lang="en-US" sz="1600" b="1" dirty="0" err="1">
                <a:solidFill>
                  <a:srgbClr val="FF0000"/>
                </a:solidFill>
              </a:rPr>
              <a:t>eléctrico</a:t>
            </a:r>
            <a:r>
              <a:rPr lang="en-US" sz="1600" b="1" dirty="0">
                <a:solidFill>
                  <a:srgbClr val="FF0000"/>
                </a:solidFill>
              </a:rPr>
              <a:t> </a:t>
            </a:r>
            <a:r>
              <a:rPr lang="en-US" sz="1600" b="1" dirty="0" err="1">
                <a:solidFill>
                  <a:srgbClr val="FF0000"/>
                </a:solidFill>
              </a:rPr>
              <a:t>produciendo</a:t>
            </a:r>
            <a:r>
              <a:rPr lang="en-US" sz="1600" b="1" dirty="0">
                <a:solidFill>
                  <a:srgbClr val="FF0000"/>
                </a:solidFill>
              </a:rPr>
              <a:t> 150 kV y 13 mA (</a:t>
            </a:r>
            <a:r>
              <a:rPr lang="en-US" sz="1600" b="1" dirty="0" err="1">
                <a:solidFill>
                  <a:srgbClr val="FF0000"/>
                </a:solidFill>
              </a:rPr>
              <a:t>en</a:t>
            </a:r>
            <a:r>
              <a:rPr lang="en-US" sz="1600" b="1" dirty="0">
                <a:solidFill>
                  <a:srgbClr val="FF0000"/>
                </a:solidFill>
              </a:rPr>
              <a:t> </a:t>
            </a:r>
            <a:r>
              <a:rPr lang="en-US" sz="1600" b="1" dirty="0" err="1">
                <a:solidFill>
                  <a:srgbClr val="FF0000"/>
                </a:solidFill>
              </a:rPr>
              <a:t>éste</a:t>
            </a:r>
            <a:r>
              <a:rPr lang="en-US" sz="1600" b="1" dirty="0">
                <a:solidFill>
                  <a:srgbClr val="FF0000"/>
                </a:solidFill>
              </a:rPr>
              <a:t> </a:t>
            </a:r>
            <a:r>
              <a:rPr lang="en-US" sz="1600" b="1" dirty="0" err="1">
                <a:solidFill>
                  <a:srgbClr val="FF0000"/>
                </a:solidFill>
              </a:rPr>
              <a:t>ejemplo</a:t>
            </a:r>
            <a:r>
              <a:rPr lang="en-US" sz="1600" b="1" dirty="0">
                <a:solidFill>
                  <a:srgbClr val="FF0000"/>
                </a:solidFill>
              </a:rPr>
              <a:t>).</a:t>
            </a:r>
          </a:p>
        </p:txBody>
      </p:sp>
      <p:pic>
        <p:nvPicPr>
          <p:cNvPr id="12" name="Picture 3">
            <a:extLst>
              <a:ext uri="{FF2B5EF4-FFF2-40B4-BE49-F238E27FC236}">
                <a16:creationId xmlns:a16="http://schemas.microsoft.com/office/drawing/2014/main" id="{620651C6-C9CE-4A0F-8534-6C655281F854}"/>
              </a:ext>
            </a:extLst>
          </p:cNvPr>
          <p:cNvPicPr>
            <a:picLocks noChangeAspect="1" noChangeArrowheads="1"/>
          </p:cNvPicPr>
          <p:nvPr/>
        </p:nvPicPr>
        <p:blipFill>
          <a:blip r:embed="rId3" cstate="print"/>
          <a:srcRect/>
          <a:stretch>
            <a:fillRect/>
          </a:stretch>
        </p:blipFill>
        <p:spPr bwMode="auto">
          <a:xfrm>
            <a:off x="5061098" y="1397343"/>
            <a:ext cx="2214807" cy="2288225"/>
          </a:xfrm>
          <a:prstGeom prst="rect">
            <a:avLst/>
          </a:prstGeom>
          <a:noFill/>
          <a:ln w="25400">
            <a:solidFill>
              <a:srgbClr val="FF0000"/>
            </a:solidFill>
            <a:miter lim="800000"/>
            <a:headEnd/>
            <a:tailEnd/>
          </a:ln>
        </p:spPr>
      </p:pic>
      <p:sp>
        <p:nvSpPr>
          <p:cNvPr id="11" name="Title 1">
            <a:extLst>
              <a:ext uri="{FF2B5EF4-FFF2-40B4-BE49-F238E27FC236}">
                <a16:creationId xmlns:a16="http://schemas.microsoft.com/office/drawing/2014/main" id="{CEFB540F-FC23-45BA-B212-3E6DCC9C3D18}"/>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Riesgos</a:t>
            </a:r>
            <a:r>
              <a:rPr lang="en-GB" kern="0" dirty="0"/>
              <a:t> </a:t>
            </a:r>
            <a:r>
              <a:rPr lang="en-GB" kern="0" dirty="0" err="1"/>
              <a:t>eléctricos</a:t>
            </a:r>
            <a:endParaRPr lang="en-GB" kern="0" dirty="0"/>
          </a:p>
        </p:txBody>
      </p:sp>
      <p:sp>
        <p:nvSpPr>
          <p:cNvPr id="13" name="Content Placeholder 2">
            <a:extLst>
              <a:ext uri="{FF2B5EF4-FFF2-40B4-BE49-F238E27FC236}">
                <a16:creationId xmlns:a16="http://schemas.microsoft.com/office/drawing/2014/main" id="{C7117D74-35E1-4BB2-BFEB-8FC61EC4A13D}"/>
              </a:ext>
            </a:extLst>
          </p:cNvPr>
          <p:cNvSpPr txBox="1">
            <a:spLocks/>
          </p:cNvSpPr>
          <p:nvPr/>
        </p:nvSpPr>
        <p:spPr>
          <a:xfrm>
            <a:off x="523057" y="807544"/>
            <a:ext cx="7327900"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a:t>Magnitudes de </a:t>
            </a:r>
            <a:r>
              <a:rPr lang="en-GB" kern="0" dirty="0" err="1"/>
              <a:t>parámetros</a:t>
            </a:r>
            <a:r>
              <a:rPr lang="en-GB" kern="0" dirty="0"/>
              <a:t> </a:t>
            </a:r>
            <a:r>
              <a:rPr lang="en-GB" kern="0" dirty="0" err="1"/>
              <a:t>eléctricos</a:t>
            </a:r>
            <a:r>
              <a:rPr lang="en-GB" kern="0" dirty="0"/>
              <a:t> – </a:t>
            </a:r>
            <a:r>
              <a:rPr lang="en-GB" kern="0" dirty="0" err="1"/>
              <a:t>Ejemplo</a:t>
            </a:r>
            <a:endParaRPr lang="en-GB" kern="0" dirty="0"/>
          </a:p>
          <a:p>
            <a:pPr marL="0" indent="0">
              <a:buNone/>
            </a:pPr>
            <a:endParaRPr lang="en-GB" kern="0" dirty="0"/>
          </a:p>
          <a:p>
            <a:endParaRPr lang="en-GB" kern="0" dirty="0"/>
          </a:p>
        </p:txBody>
      </p:sp>
    </p:spTree>
    <p:extLst>
      <p:ext uri="{BB962C8B-B14F-4D97-AF65-F5344CB8AC3E}">
        <p14:creationId xmlns:p14="http://schemas.microsoft.com/office/powerpoint/2010/main" val="3655121193"/>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Content Placeholder 2">
            <a:extLst>
              <a:ext uri="{FF2B5EF4-FFF2-40B4-BE49-F238E27FC236}">
                <a16:creationId xmlns:a16="http://schemas.microsoft.com/office/drawing/2014/main" id="{A95A24EF-1E56-4E85-9BFD-54B0762A8AA7}"/>
              </a:ext>
            </a:extLst>
          </p:cNvPr>
          <p:cNvSpPr>
            <a:spLocks noGrp="1"/>
          </p:cNvSpPr>
          <p:nvPr>
            <p:ph idx="1"/>
          </p:nvPr>
        </p:nvSpPr>
        <p:spPr>
          <a:xfrm>
            <a:off x="608124" y="837311"/>
            <a:ext cx="7327900" cy="3734686"/>
          </a:xfrm>
        </p:spPr>
        <p:txBody>
          <a:bodyPr/>
          <a:lstStyle/>
          <a:p>
            <a:r>
              <a:rPr lang="en-GB" dirty="0" err="1"/>
              <a:t>Resumen</a:t>
            </a:r>
            <a:r>
              <a:rPr lang="en-GB" dirty="0"/>
              <a:t> – </a:t>
            </a:r>
            <a:r>
              <a:rPr lang="en-GB" dirty="0" err="1"/>
              <a:t>Acople</a:t>
            </a:r>
            <a:r>
              <a:rPr lang="en-GB" dirty="0"/>
              <a:t> </a:t>
            </a:r>
            <a:r>
              <a:rPr lang="en-GB" dirty="0" err="1"/>
              <a:t>Capacitivo</a:t>
            </a:r>
            <a:endParaRPr lang="en-GB" dirty="0"/>
          </a:p>
          <a:p>
            <a:pPr lvl="1"/>
            <a:r>
              <a:rPr lang="es-MX" sz="1600" dirty="0"/>
              <a:t>Las </a:t>
            </a:r>
            <a:r>
              <a:rPr lang="en-GB" sz="1600" dirty="0" err="1"/>
              <a:t>corrientes</a:t>
            </a:r>
            <a:r>
              <a:rPr lang="en-GB" sz="1600" dirty="0"/>
              <a:t> de </a:t>
            </a:r>
            <a:r>
              <a:rPr lang="en-GB" sz="1600" dirty="0" err="1"/>
              <a:t>acople</a:t>
            </a:r>
            <a:r>
              <a:rPr lang="en-GB" sz="1600" dirty="0"/>
              <a:t> </a:t>
            </a:r>
            <a:r>
              <a:rPr lang="en-GB" sz="1600" dirty="0" err="1"/>
              <a:t>capacitivo</a:t>
            </a:r>
            <a:r>
              <a:rPr lang="en-GB" sz="1600" dirty="0"/>
              <a:t> </a:t>
            </a:r>
            <a:r>
              <a:rPr lang="en-GB" sz="1600" dirty="0" err="1"/>
              <a:t>pueden</a:t>
            </a:r>
            <a:r>
              <a:rPr lang="en-GB" sz="1600" dirty="0"/>
              <a:t> </a:t>
            </a:r>
            <a:r>
              <a:rPr lang="en-GB" sz="1600" dirty="0" err="1"/>
              <a:t>alcanzar</a:t>
            </a:r>
            <a:r>
              <a:rPr lang="en-GB" sz="1600" dirty="0"/>
              <a:t> </a:t>
            </a:r>
            <a:r>
              <a:rPr lang="en-GB" sz="1600" dirty="0" err="1"/>
              <a:t>valores</a:t>
            </a:r>
            <a:r>
              <a:rPr lang="en-GB" sz="1600" dirty="0"/>
              <a:t> de </a:t>
            </a:r>
            <a:r>
              <a:rPr lang="en-GB" sz="1600" dirty="0" err="1"/>
              <a:t>doble</a:t>
            </a:r>
            <a:r>
              <a:rPr lang="en-GB" sz="1600" dirty="0"/>
              <a:t> </a:t>
            </a:r>
            <a:r>
              <a:rPr lang="en-GB" sz="1600" dirty="0" err="1"/>
              <a:t>dígito</a:t>
            </a:r>
            <a:r>
              <a:rPr lang="en-GB" sz="1600" dirty="0"/>
              <a:t> </a:t>
            </a:r>
            <a:r>
              <a:rPr lang="en-GB" sz="1600" dirty="0" err="1"/>
              <a:t>en</a:t>
            </a:r>
            <a:r>
              <a:rPr lang="en-GB" sz="1600" dirty="0"/>
              <a:t> mA </a:t>
            </a:r>
          </a:p>
          <a:p>
            <a:pPr lvl="1"/>
            <a:r>
              <a:rPr lang="es-MX" sz="1600" dirty="0"/>
              <a:t>E</a:t>
            </a:r>
            <a:r>
              <a:rPr lang="en-GB" sz="1600" dirty="0"/>
              <a:t>l </a:t>
            </a:r>
            <a:r>
              <a:rPr lang="en-GB" sz="1600" dirty="0" err="1"/>
              <a:t>voltaje</a:t>
            </a:r>
            <a:r>
              <a:rPr lang="en-GB" sz="1600" dirty="0"/>
              <a:t> </a:t>
            </a:r>
            <a:r>
              <a:rPr lang="en-GB" sz="1600" dirty="0" err="1"/>
              <a:t>potencial</a:t>
            </a:r>
            <a:r>
              <a:rPr lang="en-GB" sz="1600" dirty="0"/>
              <a:t> de un conductor </a:t>
            </a:r>
            <a:r>
              <a:rPr lang="en-GB" sz="1600" dirty="0" err="1"/>
              <a:t>flotante</a:t>
            </a:r>
            <a:r>
              <a:rPr lang="en-GB" sz="1600" dirty="0"/>
              <a:t>  </a:t>
            </a:r>
            <a:r>
              <a:rPr lang="en-GB" sz="1600" dirty="0" err="1"/>
              <a:t>puede</a:t>
            </a:r>
            <a:r>
              <a:rPr lang="en-GB" sz="1600" dirty="0"/>
              <a:t> </a:t>
            </a:r>
            <a:r>
              <a:rPr lang="en-GB" sz="1600" dirty="0" err="1"/>
              <a:t>alacanzar</a:t>
            </a:r>
            <a:r>
              <a:rPr lang="en-GB" sz="1600" dirty="0"/>
              <a:t> </a:t>
            </a:r>
            <a:r>
              <a:rPr lang="en-GB" sz="1600" dirty="0" err="1"/>
              <a:t>valores</a:t>
            </a:r>
            <a:r>
              <a:rPr lang="en-GB" sz="1600" dirty="0"/>
              <a:t> de triple </a:t>
            </a:r>
            <a:r>
              <a:rPr lang="en-GB" sz="1600" dirty="0" err="1"/>
              <a:t>dígito</a:t>
            </a:r>
            <a:r>
              <a:rPr lang="en-GB" sz="1600" dirty="0"/>
              <a:t> </a:t>
            </a:r>
            <a:r>
              <a:rPr lang="en-GB" sz="1600" dirty="0" err="1"/>
              <a:t>en</a:t>
            </a:r>
            <a:r>
              <a:rPr lang="en-GB" sz="1600" dirty="0"/>
              <a:t> kV</a:t>
            </a:r>
          </a:p>
          <a:p>
            <a:pPr lvl="1"/>
            <a:r>
              <a:rPr lang="es-MX" sz="1600" dirty="0"/>
              <a:t>L</a:t>
            </a:r>
            <a:r>
              <a:rPr lang="en-GB" sz="1600" dirty="0"/>
              <a:t>a </a:t>
            </a:r>
            <a:r>
              <a:rPr lang="en-GB" sz="1600" dirty="0" err="1"/>
              <a:t>magnitud</a:t>
            </a:r>
            <a:r>
              <a:rPr lang="en-GB" sz="1600" dirty="0"/>
              <a:t> de </a:t>
            </a:r>
            <a:r>
              <a:rPr lang="en-GB" sz="1600" dirty="0" err="1"/>
              <a:t>de</a:t>
            </a:r>
            <a:r>
              <a:rPr lang="en-GB" sz="1600" dirty="0"/>
              <a:t> la </a:t>
            </a:r>
            <a:r>
              <a:rPr lang="en-GB" sz="1600" dirty="0" err="1"/>
              <a:t>corriente</a:t>
            </a:r>
            <a:r>
              <a:rPr lang="en-GB" sz="1600" dirty="0"/>
              <a:t> de </a:t>
            </a:r>
            <a:r>
              <a:rPr lang="en-GB" sz="1600" dirty="0" err="1"/>
              <a:t>acople</a:t>
            </a:r>
            <a:r>
              <a:rPr lang="en-GB" sz="1600" dirty="0"/>
              <a:t>  </a:t>
            </a:r>
            <a:r>
              <a:rPr lang="en-GB" sz="1600" dirty="0" err="1"/>
              <a:t>capacitivo</a:t>
            </a:r>
            <a:r>
              <a:rPr lang="en-GB" sz="1600" dirty="0"/>
              <a:t> </a:t>
            </a:r>
            <a:r>
              <a:rPr lang="en-GB" sz="1600" dirty="0" err="1"/>
              <a:t>depende</a:t>
            </a:r>
            <a:r>
              <a:rPr lang="en-GB" sz="1600" dirty="0"/>
              <a:t> de: el </a:t>
            </a:r>
            <a:r>
              <a:rPr lang="en-GB" sz="1600" dirty="0" err="1"/>
              <a:t>voltaje</a:t>
            </a:r>
            <a:r>
              <a:rPr lang="en-GB" sz="1600" dirty="0"/>
              <a:t> de la </a:t>
            </a:r>
            <a:r>
              <a:rPr lang="en-GB" sz="1600" dirty="0" err="1"/>
              <a:t>línea</a:t>
            </a:r>
            <a:r>
              <a:rPr lang="en-GB" sz="1600" dirty="0"/>
              <a:t> </a:t>
            </a:r>
            <a:r>
              <a:rPr lang="en-GB" sz="1600" dirty="0" err="1"/>
              <a:t>aérea</a:t>
            </a:r>
            <a:r>
              <a:rPr lang="en-GB" sz="1600" dirty="0"/>
              <a:t>, la </a:t>
            </a:r>
            <a:r>
              <a:rPr lang="en-GB" sz="1600" dirty="0" err="1"/>
              <a:t>frecuencia</a:t>
            </a:r>
            <a:r>
              <a:rPr lang="en-GB" sz="1600" dirty="0"/>
              <a:t> de la red y el </a:t>
            </a:r>
            <a:r>
              <a:rPr lang="en-GB" sz="1600" dirty="0" err="1"/>
              <a:t>valor</a:t>
            </a:r>
            <a:r>
              <a:rPr lang="en-GB" sz="1600" dirty="0"/>
              <a:t> de la </a:t>
            </a:r>
            <a:r>
              <a:rPr lang="en-GB" sz="1600" dirty="0" err="1"/>
              <a:t>capacitancia</a:t>
            </a:r>
            <a:r>
              <a:rPr lang="en-GB" sz="1600" dirty="0"/>
              <a:t> </a:t>
            </a:r>
            <a:r>
              <a:rPr lang="en-GB" sz="1600" dirty="0" smtClean="0"/>
              <a:t>stray</a:t>
            </a:r>
            <a:endParaRPr lang="en-GB" sz="1600" dirty="0"/>
          </a:p>
          <a:p>
            <a:pPr lvl="1"/>
            <a:r>
              <a:rPr lang="en-GB" sz="1600" dirty="0"/>
              <a:t>La </a:t>
            </a:r>
            <a:r>
              <a:rPr lang="en-GB" sz="1600" dirty="0" err="1"/>
              <a:t>magnitud</a:t>
            </a:r>
            <a:r>
              <a:rPr lang="en-GB" sz="1600" dirty="0"/>
              <a:t> de la </a:t>
            </a:r>
            <a:r>
              <a:rPr lang="en-GB" sz="1600" dirty="0" err="1"/>
              <a:t>capacitancia</a:t>
            </a:r>
            <a:r>
              <a:rPr lang="en-GB" sz="1600" dirty="0"/>
              <a:t> stray </a:t>
            </a:r>
            <a:r>
              <a:rPr lang="en-GB" sz="1600" dirty="0" err="1"/>
              <a:t>depende</a:t>
            </a:r>
            <a:r>
              <a:rPr lang="en-GB" sz="1600" dirty="0"/>
              <a:t> de: el radio de los conductors y </a:t>
            </a:r>
            <a:r>
              <a:rPr lang="en-GB" sz="1600" dirty="0" err="1"/>
              <a:t>longitud</a:t>
            </a:r>
            <a:r>
              <a:rPr lang="en-GB" sz="1600" dirty="0"/>
              <a:t> entre los conductors</a:t>
            </a:r>
          </a:p>
          <a:p>
            <a:pPr lvl="1"/>
            <a:r>
              <a:rPr lang="en-GB" sz="1600" dirty="0" err="1"/>
              <a:t>Puede</a:t>
            </a:r>
            <a:r>
              <a:rPr lang="en-GB" sz="1600" dirty="0"/>
              <a:t> ser </a:t>
            </a:r>
            <a:r>
              <a:rPr lang="en-GB" sz="1600" dirty="0" err="1"/>
              <a:t>directamente</a:t>
            </a:r>
            <a:r>
              <a:rPr lang="en-GB" sz="1600" dirty="0"/>
              <a:t> </a:t>
            </a:r>
            <a:r>
              <a:rPr lang="en-GB" sz="1600" dirty="0" err="1"/>
              <a:t>letal</a:t>
            </a:r>
            <a:r>
              <a:rPr lang="en-GB" sz="1600" dirty="0"/>
              <a:t> ó </a:t>
            </a:r>
            <a:r>
              <a:rPr lang="en-GB" sz="1600" dirty="0" err="1"/>
              <a:t>indirectamente</a:t>
            </a:r>
            <a:r>
              <a:rPr lang="en-GB" sz="1600" dirty="0"/>
              <a:t> </a:t>
            </a:r>
            <a:r>
              <a:rPr lang="en-GB" sz="1600" dirty="0" err="1"/>
              <a:t>causar</a:t>
            </a:r>
            <a:r>
              <a:rPr lang="en-GB" sz="1600" dirty="0"/>
              <a:t> </a:t>
            </a:r>
            <a:r>
              <a:rPr lang="en-GB" sz="1600" dirty="0" err="1"/>
              <a:t>efectos</a:t>
            </a:r>
            <a:r>
              <a:rPr lang="en-GB" sz="1600" dirty="0"/>
              <a:t> </a:t>
            </a:r>
            <a:r>
              <a:rPr lang="en-GB" sz="1600" dirty="0" err="1"/>
              <a:t>secundarios</a:t>
            </a:r>
            <a:r>
              <a:rPr lang="en-GB" sz="1600" dirty="0"/>
              <a:t> (</a:t>
            </a:r>
            <a:r>
              <a:rPr lang="en-GB" sz="1600" dirty="0" err="1"/>
              <a:t>caídas</a:t>
            </a:r>
            <a:r>
              <a:rPr lang="en-GB" sz="1600" dirty="0"/>
              <a:t> de </a:t>
            </a:r>
            <a:r>
              <a:rPr lang="en-GB" sz="1600" dirty="0" err="1"/>
              <a:t>distinto</a:t>
            </a:r>
            <a:r>
              <a:rPr lang="en-GB" sz="1600" dirty="0"/>
              <a:t> </a:t>
            </a:r>
            <a:r>
              <a:rPr lang="en-GB" sz="1600" dirty="0" err="1"/>
              <a:t>nivel</a:t>
            </a:r>
            <a:r>
              <a:rPr lang="en-GB" sz="1600" dirty="0"/>
              <a:t>, </a:t>
            </a:r>
            <a:r>
              <a:rPr lang="en-GB" sz="1600" dirty="0" err="1"/>
              <a:t>quemaduras</a:t>
            </a:r>
            <a:r>
              <a:rPr lang="en-GB" sz="1600" dirty="0"/>
              <a:t>, etc.)</a:t>
            </a:r>
            <a:endParaRPr lang="es-MX" sz="1600" dirty="0"/>
          </a:p>
        </p:txBody>
      </p:sp>
      <p:sp>
        <p:nvSpPr>
          <p:cNvPr id="4" name="Title 1">
            <a:extLst>
              <a:ext uri="{FF2B5EF4-FFF2-40B4-BE49-F238E27FC236}">
                <a16:creationId xmlns:a16="http://schemas.microsoft.com/office/drawing/2014/main" id="{EDF366EE-D5C9-4A2D-A12B-7C15CAD3D72F}"/>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Riesgos</a:t>
            </a:r>
            <a:r>
              <a:rPr lang="en-GB" kern="0" dirty="0"/>
              <a:t> </a:t>
            </a:r>
            <a:r>
              <a:rPr lang="en-GB" kern="0" dirty="0" err="1"/>
              <a:t>eléctricos</a:t>
            </a:r>
            <a:endParaRPr lang="en-GB" kern="0" dirty="0"/>
          </a:p>
        </p:txBody>
      </p:sp>
    </p:spTree>
    <p:extLst>
      <p:ext uri="{BB962C8B-B14F-4D97-AF65-F5344CB8AC3E}">
        <p14:creationId xmlns:p14="http://schemas.microsoft.com/office/powerpoint/2010/main" val="373335699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9">
                                            <p:txEl>
                                              <p:pRg st="0" end="0"/>
                                            </p:txEl>
                                          </p:spTgt>
                                        </p:tgtEl>
                                        <p:attrNameLst>
                                          <p:attrName>style.visibility</p:attrName>
                                        </p:attrNameLst>
                                      </p:cBhvr>
                                      <p:to>
                                        <p:strVal val="visible"/>
                                      </p:to>
                                    </p:set>
                                    <p:animEffect transition="in" filter="box(in)">
                                      <p:cBhvr>
                                        <p:cTn id="7" dur="500"/>
                                        <p:tgtEl>
                                          <p:spTgt spid="69">
                                            <p:txEl>
                                              <p:pRg st="0" end="0"/>
                                            </p:txEl>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9">
                                            <p:txEl>
                                              <p:pRg st="1" end="1"/>
                                            </p:txEl>
                                          </p:spTgt>
                                        </p:tgtEl>
                                        <p:attrNameLst>
                                          <p:attrName>style.visibility</p:attrName>
                                        </p:attrNameLst>
                                      </p:cBhvr>
                                      <p:to>
                                        <p:strVal val="visible"/>
                                      </p:to>
                                    </p:set>
                                    <p:animEffect transition="in" filter="box(in)">
                                      <p:cBhvr>
                                        <p:cTn id="10" dur="500"/>
                                        <p:tgtEl>
                                          <p:spTgt spid="69">
                                            <p:txEl>
                                              <p:pRg st="1" end="1"/>
                                            </p:txEl>
                                          </p:spTgt>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69">
                                            <p:txEl>
                                              <p:pRg st="2" end="2"/>
                                            </p:txEl>
                                          </p:spTgt>
                                        </p:tgtEl>
                                        <p:attrNameLst>
                                          <p:attrName>style.visibility</p:attrName>
                                        </p:attrNameLst>
                                      </p:cBhvr>
                                      <p:to>
                                        <p:strVal val="visible"/>
                                      </p:to>
                                    </p:set>
                                    <p:animEffect transition="in" filter="box(in)">
                                      <p:cBhvr>
                                        <p:cTn id="13" dur="500"/>
                                        <p:tgtEl>
                                          <p:spTgt spid="69">
                                            <p:txEl>
                                              <p:pRg st="2" end="2"/>
                                            </p:txEl>
                                          </p:spTgt>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69">
                                            <p:txEl>
                                              <p:pRg st="3" end="3"/>
                                            </p:txEl>
                                          </p:spTgt>
                                        </p:tgtEl>
                                        <p:attrNameLst>
                                          <p:attrName>style.visibility</p:attrName>
                                        </p:attrNameLst>
                                      </p:cBhvr>
                                      <p:to>
                                        <p:strVal val="visible"/>
                                      </p:to>
                                    </p:set>
                                    <p:animEffect transition="in" filter="box(in)">
                                      <p:cBhvr>
                                        <p:cTn id="16" dur="500"/>
                                        <p:tgtEl>
                                          <p:spTgt spid="69">
                                            <p:txEl>
                                              <p:pRg st="3" end="3"/>
                                            </p:txEl>
                                          </p:spTgt>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69">
                                            <p:txEl>
                                              <p:pRg st="4" end="4"/>
                                            </p:txEl>
                                          </p:spTgt>
                                        </p:tgtEl>
                                        <p:attrNameLst>
                                          <p:attrName>style.visibility</p:attrName>
                                        </p:attrNameLst>
                                      </p:cBhvr>
                                      <p:to>
                                        <p:strVal val="visible"/>
                                      </p:to>
                                    </p:set>
                                    <p:animEffect transition="in" filter="box(in)">
                                      <p:cBhvr>
                                        <p:cTn id="19" dur="500"/>
                                        <p:tgtEl>
                                          <p:spTgt spid="69">
                                            <p:txEl>
                                              <p:pRg st="4" end="4"/>
                                            </p:txEl>
                                          </p:spTgt>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69">
                                            <p:txEl>
                                              <p:pRg st="5" end="5"/>
                                            </p:txEl>
                                          </p:spTgt>
                                        </p:tgtEl>
                                        <p:attrNameLst>
                                          <p:attrName>style.visibility</p:attrName>
                                        </p:attrNameLst>
                                      </p:cBhvr>
                                      <p:to>
                                        <p:strVal val="visible"/>
                                      </p:to>
                                    </p:set>
                                    <p:animEffect transition="in" filter="box(in)">
                                      <p:cBhvr>
                                        <p:cTn id="22" dur="500"/>
                                        <p:tgtEl>
                                          <p:spTgt spid="6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860" y="1892650"/>
            <a:ext cx="6793680" cy="1346309"/>
          </a:xfrm>
        </p:spPr>
        <p:txBody>
          <a:bodyPr/>
          <a:lstStyle/>
          <a:p>
            <a:r>
              <a:rPr lang="es-MX" dirty="0"/>
              <a:t/>
            </a:r>
            <a:br>
              <a:rPr lang="es-MX" dirty="0"/>
            </a:br>
            <a:r>
              <a:rPr lang="es-MX" dirty="0"/>
              <a:t/>
            </a:r>
            <a:br>
              <a:rPr lang="es-MX" dirty="0"/>
            </a:br>
            <a:r>
              <a:rPr lang="es-MX" dirty="0"/>
              <a:t>Pruebas de tiempos –Tecnología DRM</a:t>
            </a:r>
          </a:p>
        </p:txBody>
      </p:sp>
    </p:spTree>
    <p:extLst>
      <p:ext uri="{BB962C8B-B14F-4D97-AF65-F5344CB8AC3E}">
        <p14:creationId xmlns:p14="http://schemas.microsoft.com/office/powerpoint/2010/main" val="1177992682"/>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A108E4CB-6878-4FB4-9B73-EBD3E828763F}"/>
              </a:ext>
            </a:extLst>
          </p:cNvPr>
          <p:cNvGrpSpPr/>
          <p:nvPr/>
        </p:nvGrpSpPr>
        <p:grpSpPr>
          <a:xfrm>
            <a:off x="839972" y="1403044"/>
            <a:ext cx="6600137" cy="3638550"/>
            <a:chOff x="839972" y="1094697"/>
            <a:chExt cx="6600137" cy="3638550"/>
          </a:xfrm>
        </p:grpSpPr>
        <p:pic>
          <p:nvPicPr>
            <p:cNvPr id="2051" name="Picture 3"/>
            <p:cNvPicPr>
              <a:picLocks noChangeAspect="1" noChangeArrowheads="1"/>
            </p:cNvPicPr>
            <p:nvPr/>
          </p:nvPicPr>
          <p:blipFill>
            <a:blip r:embed="rId2" cstate="print"/>
            <a:srcRect/>
            <a:stretch>
              <a:fillRect/>
            </a:stretch>
          </p:blipFill>
          <p:spPr bwMode="auto">
            <a:xfrm>
              <a:off x="1239334" y="1094697"/>
              <a:ext cx="6200775" cy="3638550"/>
            </a:xfrm>
            <a:prstGeom prst="rect">
              <a:avLst/>
            </a:prstGeom>
            <a:noFill/>
            <a:ln w="9525">
              <a:noFill/>
              <a:miter lim="800000"/>
              <a:headEnd/>
              <a:tailEnd/>
            </a:ln>
          </p:spPr>
        </p:pic>
        <p:sp>
          <p:nvSpPr>
            <p:cNvPr id="3" name="CuadroTexto 2">
              <a:extLst>
                <a:ext uri="{FF2B5EF4-FFF2-40B4-BE49-F238E27FC236}">
                  <a16:creationId xmlns:a16="http://schemas.microsoft.com/office/drawing/2014/main" id="{2CD0B7CF-3933-4701-B3C8-700C631CC86C}"/>
                </a:ext>
              </a:extLst>
            </p:cNvPr>
            <p:cNvSpPr txBox="1"/>
            <p:nvPr/>
          </p:nvSpPr>
          <p:spPr>
            <a:xfrm>
              <a:off x="839972" y="1094697"/>
              <a:ext cx="3646968" cy="2862322"/>
            </a:xfrm>
            <a:prstGeom prst="rect">
              <a:avLst/>
            </a:prstGeom>
            <a:solidFill>
              <a:schemeClr val="bg1"/>
            </a:solidFill>
          </p:spPr>
          <p:txBody>
            <a:bodyPr wrap="square" rtlCol="0">
              <a:spAutoFit/>
            </a:bodyPr>
            <a:lstStyle/>
            <a:p>
              <a:pPr marL="457200" indent="-457200" algn="l">
                <a:buFont typeface="+mj-lt"/>
                <a:buAutoNum type="arabicPeriod"/>
              </a:pPr>
              <a:r>
                <a:rPr lang="es-CO" sz="2000" dirty="0"/>
                <a:t>Inyecta corriente</a:t>
              </a:r>
            </a:p>
            <a:p>
              <a:pPr marL="457200" indent="-457200" algn="l">
                <a:buFont typeface="+mj-lt"/>
                <a:buAutoNum type="arabicPeriod"/>
              </a:pPr>
              <a:r>
                <a:rPr lang="es-CO" sz="2000" dirty="0"/>
                <a:t>Inicia la medición (A y V)</a:t>
              </a:r>
            </a:p>
            <a:p>
              <a:pPr marL="457200" indent="-457200" algn="l">
                <a:buFont typeface="+mj-lt"/>
                <a:buAutoNum type="arabicPeriod"/>
              </a:pPr>
              <a:r>
                <a:rPr lang="es-CO" sz="2000" dirty="0"/>
                <a:t>Opera el interruptor</a:t>
              </a:r>
            </a:p>
            <a:p>
              <a:pPr marL="457200" indent="-457200" algn="l">
                <a:buFont typeface="+mj-lt"/>
                <a:buAutoNum type="arabicPeriod"/>
              </a:pPr>
              <a:r>
                <a:rPr lang="es-CO" sz="2000" dirty="0"/>
                <a:t>Calcula la resistencia</a:t>
              </a:r>
            </a:p>
            <a:p>
              <a:pPr algn="l"/>
              <a:endParaRPr lang="es-CO" sz="2000" dirty="0"/>
            </a:p>
            <a:p>
              <a:pPr algn="l"/>
              <a:endParaRPr lang="es-CO" sz="2000" dirty="0"/>
            </a:p>
            <a:p>
              <a:pPr marL="342900" indent="-342900" algn="l">
                <a:buFont typeface="Arial" panose="020B0604020202020204" pitchFamily="34" charset="0"/>
                <a:buChar char="•"/>
              </a:pPr>
              <a:r>
                <a:rPr lang="es-CO" sz="2000" dirty="0"/>
                <a:t>Ley de Ohm</a:t>
              </a:r>
            </a:p>
            <a:p>
              <a:pPr algn="l"/>
              <a:r>
                <a:rPr lang="es-CO" sz="2000" dirty="0"/>
                <a:t>            R=V/I</a:t>
              </a:r>
            </a:p>
            <a:p>
              <a:pPr algn="l"/>
              <a:endParaRPr lang="es-CO" sz="2000" dirty="0"/>
            </a:p>
          </p:txBody>
        </p:sp>
      </p:grpSp>
      <p:sp>
        <p:nvSpPr>
          <p:cNvPr id="8" name="Title 1">
            <a:extLst>
              <a:ext uri="{FF2B5EF4-FFF2-40B4-BE49-F238E27FC236}">
                <a16:creationId xmlns:a16="http://schemas.microsoft.com/office/drawing/2014/main" id="{A1BBA16A-E31F-4F0B-B82A-F3F43C126626}"/>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
        <p:nvSpPr>
          <p:cNvPr id="9" name="Content Placeholder 2">
            <a:extLst>
              <a:ext uri="{FF2B5EF4-FFF2-40B4-BE49-F238E27FC236}">
                <a16:creationId xmlns:a16="http://schemas.microsoft.com/office/drawing/2014/main" id="{38272E41-568C-44B7-B849-9FE0747597B9}"/>
              </a:ext>
            </a:extLst>
          </p:cNvPr>
          <p:cNvSpPr txBox="1">
            <a:spLocks/>
          </p:cNvSpPr>
          <p:nvPr/>
        </p:nvSpPr>
        <p:spPr>
          <a:xfrm>
            <a:off x="523057" y="807544"/>
            <a:ext cx="7327900"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a:t>Principio de </a:t>
            </a:r>
            <a:r>
              <a:rPr lang="en-GB" kern="0" dirty="0" err="1"/>
              <a:t>medición</a:t>
            </a:r>
            <a:r>
              <a:rPr lang="en-GB" kern="0" dirty="0"/>
              <a:t> DRM</a:t>
            </a:r>
          </a:p>
          <a:p>
            <a:pPr marL="0" indent="0">
              <a:buNone/>
            </a:pPr>
            <a:endParaRPr lang="en-GB" kern="0" dirty="0"/>
          </a:p>
          <a:p>
            <a:endParaRPr lang="en-GB" kern="0" dirty="0"/>
          </a:p>
        </p:txBody>
      </p:sp>
    </p:spTree>
    <p:extLst>
      <p:ext uri="{BB962C8B-B14F-4D97-AF65-F5344CB8AC3E}">
        <p14:creationId xmlns:p14="http://schemas.microsoft.com/office/powerpoint/2010/main" val="58345480"/>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4" name="Straight Connector 3"/>
          <p:cNvCxnSpPr/>
          <p:nvPr/>
        </p:nvCxnSpPr>
        <p:spPr bwMode="auto">
          <a:xfrm>
            <a:off x="735232" y="2073823"/>
            <a:ext cx="521384" cy="89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Straight Connector 4"/>
          <p:cNvCxnSpPr/>
          <p:nvPr/>
        </p:nvCxnSpPr>
        <p:spPr bwMode="auto">
          <a:xfrm>
            <a:off x="4544667" y="2074628"/>
            <a:ext cx="409588" cy="100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Straight Connector 5"/>
          <p:cNvCxnSpPr/>
          <p:nvPr/>
        </p:nvCxnSpPr>
        <p:spPr bwMode="auto">
          <a:xfrm flipV="1">
            <a:off x="1254355" y="1797658"/>
            <a:ext cx="310101" cy="27829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flipV="1">
            <a:off x="1571418" y="2071978"/>
            <a:ext cx="1124157" cy="317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Connector 7"/>
          <p:cNvCxnSpPr/>
          <p:nvPr/>
        </p:nvCxnSpPr>
        <p:spPr bwMode="auto">
          <a:xfrm flipV="1">
            <a:off x="4207105" y="1797658"/>
            <a:ext cx="310101" cy="27829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p:cNvCxnSpPr/>
          <p:nvPr/>
        </p:nvCxnSpPr>
        <p:spPr bwMode="auto">
          <a:xfrm>
            <a:off x="3125608" y="2073303"/>
            <a:ext cx="1089205" cy="105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p:cNvCxnSpPr/>
          <p:nvPr/>
        </p:nvCxnSpPr>
        <p:spPr bwMode="auto">
          <a:xfrm flipV="1">
            <a:off x="2685486" y="1861241"/>
            <a:ext cx="399620" cy="21233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1" name="Group 121"/>
          <p:cNvGrpSpPr/>
          <p:nvPr/>
        </p:nvGrpSpPr>
        <p:grpSpPr>
          <a:xfrm>
            <a:off x="3459548" y="2006634"/>
            <a:ext cx="464137" cy="2041804"/>
            <a:chOff x="1879013" y="2219325"/>
            <a:chExt cx="464137" cy="2041804"/>
          </a:xfrm>
        </p:grpSpPr>
        <p:cxnSp>
          <p:nvCxnSpPr>
            <p:cNvPr id="12" name="Straight Connector 11"/>
            <p:cNvCxnSpPr/>
            <p:nvPr/>
          </p:nvCxnSpPr>
          <p:spPr bwMode="auto">
            <a:xfrm>
              <a:off x="2095500" y="2286000"/>
              <a:ext cx="0" cy="1819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Flowchart: Connector 12"/>
            <p:cNvSpPr/>
            <p:nvPr/>
          </p:nvSpPr>
          <p:spPr bwMode="auto">
            <a:xfrm>
              <a:off x="2028825" y="2219325"/>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cxnSp>
          <p:nvCxnSpPr>
            <p:cNvPr id="14" name="Straight Connector 13"/>
            <p:cNvCxnSpPr/>
            <p:nvPr/>
          </p:nvCxnSpPr>
          <p:spPr bwMode="auto">
            <a:xfrm>
              <a:off x="1879013" y="4104229"/>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p:cNvCxnSpPr/>
            <p:nvPr/>
          </p:nvCxnSpPr>
          <p:spPr bwMode="auto">
            <a:xfrm>
              <a:off x="1955005" y="4183071"/>
              <a:ext cx="306805" cy="0"/>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p:cNvCxnSpPr/>
            <p:nvPr/>
          </p:nvCxnSpPr>
          <p:spPr bwMode="auto">
            <a:xfrm>
              <a:off x="2031207" y="4261129"/>
              <a:ext cx="152400" cy="0"/>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7" name="TextBox 26"/>
          <p:cNvSpPr txBox="1"/>
          <p:nvPr/>
        </p:nvSpPr>
        <p:spPr>
          <a:xfrm>
            <a:off x="2281354" y="2135952"/>
            <a:ext cx="1273974" cy="338554"/>
          </a:xfrm>
          <a:prstGeom prst="rect">
            <a:avLst/>
          </a:prstGeom>
          <a:solidFill>
            <a:schemeClr val="bg1"/>
          </a:solidFill>
        </p:spPr>
        <p:txBody>
          <a:bodyPr wrap="square" rtlCol="0">
            <a:spAutoFit/>
          </a:bodyPr>
          <a:lstStyle/>
          <a:p>
            <a:r>
              <a:rPr lang="en-US" sz="1600" dirty="0" err="1"/>
              <a:t>Interruptor</a:t>
            </a:r>
            <a:endParaRPr lang="en-US" sz="1600" dirty="0"/>
          </a:p>
        </p:txBody>
      </p:sp>
      <p:grpSp>
        <p:nvGrpSpPr>
          <p:cNvPr id="31" name="Group 120"/>
          <p:cNvGrpSpPr/>
          <p:nvPr/>
        </p:nvGrpSpPr>
        <p:grpSpPr>
          <a:xfrm>
            <a:off x="1879013" y="2005303"/>
            <a:ext cx="464137" cy="2041804"/>
            <a:chOff x="1879013" y="2219325"/>
            <a:chExt cx="464137" cy="2041804"/>
          </a:xfrm>
        </p:grpSpPr>
        <p:cxnSp>
          <p:nvCxnSpPr>
            <p:cNvPr id="32" name="Straight Connector 31"/>
            <p:cNvCxnSpPr/>
            <p:nvPr/>
          </p:nvCxnSpPr>
          <p:spPr bwMode="auto">
            <a:xfrm>
              <a:off x="2095500" y="2286000"/>
              <a:ext cx="0" cy="181927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Flowchart: Connector 32"/>
            <p:cNvSpPr/>
            <p:nvPr/>
          </p:nvSpPr>
          <p:spPr bwMode="auto">
            <a:xfrm>
              <a:off x="2028825" y="2219325"/>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cxnSp>
          <p:nvCxnSpPr>
            <p:cNvPr id="34" name="Straight Connector 33"/>
            <p:cNvCxnSpPr/>
            <p:nvPr/>
          </p:nvCxnSpPr>
          <p:spPr bwMode="auto">
            <a:xfrm>
              <a:off x="1879013" y="4104229"/>
              <a:ext cx="464137" cy="1046"/>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p:cNvCxnSpPr/>
            <p:nvPr/>
          </p:nvCxnSpPr>
          <p:spPr bwMode="auto">
            <a:xfrm>
              <a:off x="1955005" y="4183071"/>
              <a:ext cx="306805" cy="0"/>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p:cNvCxnSpPr/>
            <p:nvPr/>
          </p:nvCxnSpPr>
          <p:spPr bwMode="auto">
            <a:xfrm>
              <a:off x="2031207" y="4261129"/>
              <a:ext cx="152400" cy="0"/>
            </a:xfrm>
            <a:prstGeom prst="line">
              <a:avLst/>
            </a:prstGeom>
            <a:solidFill>
              <a:schemeClr val="accent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8" name="Flowchart: Connector 37"/>
          <p:cNvSpPr/>
          <p:nvPr/>
        </p:nvSpPr>
        <p:spPr bwMode="auto">
          <a:xfrm>
            <a:off x="2991342" y="2005589"/>
            <a:ext cx="133351" cy="133350"/>
          </a:xfrm>
          <a:prstGeom prst="flowChartConnector">
            <a:avLst/>
          </a:pr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89" name="TextBox 88"/>
          <p:cNvSpPr txBox="1"/>
          <p:nvPr/>
        </p:nvSpPr>
        <p:spPr>
          <a:xfrm rot="16200000">
            <a:off x="2970172" y="2797612"/>
            <a:ext cx="1152524" cy="338554"/>
          </a:xfrm>
          <a:prstGeom prst="rect">
            <a:avLst/>
          </a:prstGeom>
          <a:noFill/>
        </p:spPr>
        <p:txBody>
          <a:bodyPr wrap="square" rtlCol="0">
            <a:spAutoFit/>
          </a:bodyPr>
          <a:lstStyle/>
          <a:p>
            <a:r>
              <a:rPr lang="en-US" sz="1600" dirty="0"/>
              <a:t>L = 10 m</a:t>
            </a:r>
          </a:p>
        </p:txBody>
      </p:sp>
      <p:sp>
        <p:nvSpPr>
          <p:cNvPr id="90" name="TextBox 89"/>
          <p:cNvSpPr txBox="1"/>
          <p:nvPr/>
        </p:nvSpPr>
        <p:spPr>
          <a:xfrm rot="16200000">
            <a:off x="3024390" y="2762235"/>
            <a:ext cx="1580083" cy="338554"/>
          </a:xfrm>
          <a:prstGeom prst="rect">
            <a:avLst/>
          </a:prstGeom>
          <a:noFill/>
        </p:spPr>
        <p:txBody>
          <a:bodyPr wrap="square" rtlCol="0">
            <a:spAutoFit/>
          </a:bodyPr>
          <a:lstStyle/>
          <a:p>
            <a:r>
              <a:rPr lang="en-US" sz="1600" dirty="0"/>
              <a:t>A = 150 mm</a:t>
            </a:r>
            <a:r>
              <a:rPr lang="en-US" sz="1600" baseline="30000" dirty="0"/>
              <a:t>2</a:t>
            </a:r>
          </a:p>
        </p:txBody>
      </p:sp>
      <p:sp>
        <p:nvSpPr>
          <p:cNvPr id="91" name="TextBox 90"/>
          <p:cNvSpPr txBox="1"/>
          <p:nvPr/>
        </p:nvSpPr>
        <p:spPr>
          <a:xfrm>
            <a:off x="4681530" y="2328019"/>
            <a:ext cx="4079689" cy="1569660"/>
          </a:xfrm>
          <a:prstGeom prst="rect">
            <a:avLst/>
          </a:prstGeom>
          <a:solidFill>
            <a:schemeClr val="bg1"/>
          </a:solidFill>
          <a:ln w="25400">
            <a:solidFill>
              <a:schemeClr val="accent1"/>
            </a:solidFill>
          </a:ln>
        </p:spPr>
        <p:txBody>
          <a:bodyPr wrap="square" rtlCol="0">
            <a:spAutoFit/>
          </a:bodyPr>
          <a:lstStyle/>
          <a:p>
            <a:pPr algn="l"/>
            <a:r>
              <a:rPr lang="en-US" sz="1600" dirty="0"/>
              <a:t>Resistencia de cables de </a:t>
            </a:r>
            <a:r>
              <a:rPr lang="en-US" sz="1600" dirty="0" err="1"/>
              <a:t>puesta</a:t>
            </a:r>
            <a:r>
              <a:rPr lang="en-US" sz="1600" dirty="0"/>
              <a:t> a tierra:</a:t>
            </a:r>
          </a:p>
          <a:p>
            <a:pPr algn="l"/>
            <a:r>
              <a:rPr lang="en-US" sz="1600" dirty="0"/>
              <a:t>R = </a:t>
            </a:r>
            <a:r>
              <a:rPr lang="en-US" sz="1600" dirty="0">
                <a:latin typeface="Gabriola"/>
              </a:rPr>
              <a:t>ρ</a:t>
            </a:r>
            <a:r>
              <a:rPr lang="en-US" sz="1600" dirty="0"/>
              <a:t> x L/A</a:t>
            </a:r>
          </a:p>
          <a:p>
            <a:pPr algn="l"/>
            <a:r>
              <a:rPr lang="en-US" sz="1600" dirty="0">
                <a:latin typeface="Gabriola"/>
              </a:rPr>
              <a:t>ρ</a:t>
            </a:r>
            <a:r>
              <a:rPr lang="en-US" sz="1600" dirty="0"/>
              <a:t> </a:t>
            </a:r>
            <a:r>
              <a:rPr lang="en-US" sz="1600" baseline="-25000" dirty="0"/>
              <a:t>Cu </a:t>
            </a:r>
            <a:r>
              <a:rPr lang="en-US" sz="1600" dirty="0"/>
              <a:t>= 1,72x10</a:t>
            </a:r>
            <a:r>
              <a:rPr lang="en-US" sz="1600" baseline="30000" dirty="0"/>
              <a:t>-8 </a:t>
            </a:r>
            <a:r>
              <a:rPr lang="en-US" sz="1600" dirty="0" err="1"/>
              <a:t>Ωm</a:t>
            </a:r>
            <a:endParaRPr lang="en-US" sz="1600" dirty="0"/>
          </a:p>
          <a:p>
            <a:pPr algn="l"/>
            <a:r>
              <a:rPr lang="en-US" sz="1600" dirty="0"/>
              <a:t>L = 2 x 10 m = 20 m</a:t>
            </a:r>
          </a:p>
          <a:p>
            <a:pPr algn="l"/>
            <a:r>
              <a:rPr lang="en-US" sz="1600" dirty="0"/>
              <a:t>A = 150 x 10</a:t>
            </a:r>
            <a:r>
              <a:rPr lang="en-US" sz="1600" baseline="30000" dirty="0"/>
              <a:t>-6</a:t>
            </a:r>
            <a:r>
              <a:rPr lang="en-US" sz="1600" dirty="0"/>
              <a:t> m</a:t>
            </a:r>
            <a:r>
              <a:rPr lang="en-US" sz="1600" baseline="30000" dirty="0"/>
              <a:t>2</a:t>
            </a:r>
          </a:p>
          <a:p>
            <a:pPr algn="l"/>
            <a:r>
              <a:rPr lang="en-US" sz="1600" dirty="0"/>
              <a:t>R = 1,72x10</a:t>
            </a:r>
            <a:r>
              <a:rPr lang="en-US" sz="1600" baseline="30000" dirty="0"/>
              <a:t>-8</a:t>
            </a:r>
            <a:r>
              <a:rPr lang="en-US" sz="1600" dirty="0"/>
              <a:t> x 20 / 150 x 10</a:t>
            </a:r>
            <a:r>
              <a:rPr lang="en-US" sz="1600" baseline="30000" dirty="0"/>
              <a:t>-6 </a:t>
            </a:r>
            <a:r>
              <a:rPr lang="en-US" sz="1600" dirty="0"/>
              <a:t>Ω = </a:t>
            </a:r>
            <a:r>
              <a:rPr lang="en-US" sz="1600" b="1" dirty="0"/>
              <a:t>2.3 </a:t>
            </a:r>
            <a:r>
              <a:rPr lang="en-US" sz="1600" b="1" dirty="0" err="1"/>
              <a:t>mΩ</a:t>
            </a:r>
            <a:endParaRPr lang="en-US" sz="1600" b="1" baseline="30000" dirty="0"/>
          </a:p>
        </p:txBody>
      </p:sp>
      <p:sp>
        <p:nvSpPr>
          <p:cNvPr id="92" name="TextBox 91"/>
          <p:cNvSpPr txBox="1"/>
          <p:nvPr/>
        </p:nvSpPr>
        <p:spPr>
          <a:xfrm>
            <a:off x="466717" y="4184936"/>
            <a:ext cx="8573916" cy="830997"/>
          </a:xfrm>
          <a:prstGeom prst="rect">
            <a:avLst/>
          </a:prstGeom>
          <a:noFill/>
        </p:spPr>
        <p:txBody>
          <a:bodyPr wrap="square" rtlCol="0">
            <a:spAutoFit/>
          </a:bodyPr>
          <a:lstStyle/>
          <a:p>
            <a:pPr algn="l"/>
            <a:r>
              <a:rPr lang="en-US" sz="1600" dirty="0"/>
              <a:t>Resistencia del </a:t>
            </a:r>
            <a:r>
              <a:rPr lang="en-US" sz="1600" dirty="0" err="1"/>
              <a:t>bucle</a:t>
            </a:r>
            <a:r>
              <a:rPr lang="en-US" sz="1600" dirty="0"/>
              <a:t> de tierra = Resistencia de cables + Resistencia de tierra + </a:t>
            </a:r>
            <a:r>
              <a:rPr lang="en-US" sz="1600" dirty="0" err="1"/>
              <a:t>abrazaderas</a:t>
            </a:r>
            <a:r>
              <a:rPr lang="en-US" sz="1600" dirty="0"/>
              <a:t> y </a:t>
            </a:r>
            <a:r>
              <a:rPr lang="en-US" sz="1600" dirty="0" err="1"/>
              <a:t>resistencias</a:t>
            </a:r>
            <a:r>
              <a:rPr lang="en-US" sz="1600" dirty="0"/>
              <a:t> </a:t>
            </a:r>
            <a:r>
              <a:rPr lang="en-US" sz="1600" dirty="0" err="1"/>
              <a:t>transicionales</a:t>
            </a:r>
            <a:endParaRPr lang="en-US" sz="1600" dirty="0"/>
          </a:p>
          <a:p>
            <a:r>
              <a:rPr lang="en-US" sz="1600" b="1" dirty="0"/>
              <a:t>El valor </a:t>
            </a:r>
            <a:r>
              <a:rPr lang="en-US" sz="1600" b="1" dirty="0" err="1"/>
              <a:t>razonable</a:t>
            </a:r>
            <a:r>
              <a:rPr lang="en-US" sz="1600" b="1" dirty="0"/>
              <a:t> </a:t>
            </a:r>
            <a:r>
              <a:rPr lang="en-US" sz="1600" b="1" dirty="0" err="1"/>
              <a:t>en</a:t>
            </a:r>
            <a:r>
              <a:rPr lang="en-US" sz="1600" b="1" dirty="0"/>
              <a:t> </a:t>
            </a:r>
            <a:r>
              <a:rPr lang="en-US" sz="1600" b="1" dirty="0" err="1"/>
              <a:t>este</a:t>
            </a:r>
            <a:r>
              <a:rPr lang="en-US" sz="1600" b="1" dirty="0"/>
              <a:t> </a:t>
            </a:r>
            <a:r>
              <a:rPr lang="en-US" sz="1600" b="1" dirty="0" err="1"/>
              <a:t>caso</a:t>
            </a:r>
            <a:r>
              <a:rPr lang="en-US" sz="1600" b="1" dirty="0"/>
              <a:t> es: 3 – 10 </a:t>
            </a:r>
            <a:r>
              <a:rPr lang="en-US" sz="1600" b="1" dirty="0" err="1"/>
              <a:t>mΩ</a:t>
            </a:r>
            <a:endParaRPr lang="en-US" sz="1600" b="1" dirty="0"/>
          </a:p>
        </p:txBody>
      </p:sp>
      <p:sp>
        <p:nvSpPr>
          <p:cNvPr id="95" name="Oval 94"/>
          <p:cNvSpPr/>
          <p:nvPr/>
        </p:nvSpPr>
        <p:spPr bwMode="auto">
          <a:xfrm>
            <a:off x="2692397" y="1318355"/>
            <a:ext cx="485775" cy="476250"/>
          </a:xfrm>
          <a:prstGeom prst="ellipse">
            <a:avLst/>
          </a:prstGeom>
          <a:solidFill>
            <a:schemeClr val="bg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96" name="TextBox 95"/>
          <p:cNvSpPr txBox="1"/>
          <p:nvPr/>
        </p:nvSpPr>
        <p:spPr>
          <a:xfrm>
            <a:off x="2666203" y="1371007"/>
            <a:ext cx="571500" cy="338554"/>
          </a:xfrm>
          <a:prstGeom prst="rect">
            <a:avLst/>
          </a:prstGeom>
          <a:noFill/>
        </p:spPr>
        <p:txBody>
          <a:bodyPr wrap="square" rtlCol="0">
            <a:spAutoFit/>
          </a:bodyPr>
          <a:lstStyle/>
          <a:p>
            <a:r>
              <a:rPr lang="en-US" sz="1600" dirty="0"/>
              <a:t>Ω</a:t>
            </a:r>
          </a:p>
        </p:txBody>
      </p:sp>
      <p:cxnSp>
        <p:nvCxnSpPr>
          <p:cNvPr id="98" name="Straight Connector 97"/>
          <p:cNvCxnSpPr/>
          <p:nvPr/>
        </p:nvCxnSpPr>
        <p:spPr bwMode="auto">
          <a:xfrm flipH="1" flipV="1">
            <a:off x="2359824" y="1554402"/>
            <a:ext cx="1801" cy="519154"/>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9" name="Straight Connector 98"/>
          <p:cNvCxnSpPr/>
          <p:nvPr/>
        </p:nvCxnSpPr>
        <p:spPr bwMode="auto">
          <a:xfrm flipV="1">
            <a:off x="3443003" y="1554402"/>
            <a:ext cx="290" cy="524724"/>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 name="Straight Connector 100"/>
          <p:cNvCxnSpPr>
            <a:endCxn id="95" idx="2"/>
          </p:cNvCxnSpPr>
          <p:nvPr/>
        </p:nvCxnSpPr>
        <p:spPr bwMode="auto">
          <a:xfrm flipV="1">
            <a:off x="2362205" y="1556480"/>
            <a:ext cx="330192" cy="30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3" name="Straight Connector 102"/>
          <p:cNvCxnSpPr>
            <a:endCxn id="95" idx="6"/>
          </p:cNvCxnSpPr>
          <p:nvPr/>
        </p:nvCxnSpPr>
        <p:spPr bwMode="auto">
          <a:xfrm flipH="1" flipV="1">
            <a:off x="3178172" y="1556480"/>
            <a:ext cx="267502" cy="30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1" name="Flowchart: Connector 110"/>
          <p:cNvSpPr/>
          <p:nvPr/>
        </p:nvSpPr>
        <p:spPr bwMode="auto">
          <a:xfrm>
            <a:off x="2295521" y="2003377"/>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112" name="Flowchart: Connector 111"/>
          <p:cNvSpPr/>
          <p:nvPr/>
        </p:nvSpPr>
        <p:spPr bwMode="auto">
          <a:xfrm>
            <a:off x="3378892" y="2005774"/>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39" name="Title 1">
            <a:extLst>
              <a:ext uri="{FF2B5EF4-FFF2-40B4-BE49-F238E27FC236}">
                <a16:creationId xmlns:a16="http://schemas.microsoft.com/office/drawing/2014/main" id="{3F5371E3-F014-4D73-BAE8-C3E4BAD45338}"/>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
        <p:nvSpPr>
          <p:cNvPr id="40" name="Content Placeholder 2">
            <a:extLst>
              <a:ext uri="{FF2B5EF4-FFF2-40B4-BE49-F238E27FC236}">
                <a16:creationId xmlns:a16="http://schemas.microsoft.com/office/drawing/2014/main" id="{F4F56247-F677-4E96-8B72-A7F4F984EF19}"/>
              </a:ext>
            </a:extLst>
          </p:cNvPr>
          <p:cNvSpPr txBox="1">
            <a:spLocks/>
          </p:cNvSpPr>
          <p:nvPr/>
        </p:nvSpPr>
        <p:spPr>
          <a:xfrm>
            <a:off x="523057" y="807544"/>
            <a:ext cx="7327900"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Bucle</a:t>
            </a:r>
            <a:r>
              <a:rPr lang="en-GB" kern="0" dirty="0"/>
              <a:t> de tierra</a:t>
            </a:r>
          </a:p>
          <a:p>
            <a:pPr marL="0" indent="0">
              <a:buNone/>
            </a:pPr>
            <a:endParaRPr lang="en-GB" kern="0" dirty="0"/>
          </a:p>
          <a:p>
            <a:endParaRPr lang="en-GB" kern="0" dirty="0"/>
          </a:p>
        </p:txBody>
      </p:sp>
    </p:spTree>
    <p:extLst>
      <p:ext uri="{BB962C8B-B14F-4D97-AF65-F5344CB8AC3E}">
        <p14:creationId xmlns:p14="http://schemas.microsoft.com/office/powerpoint/2010/main" val="459978764"/>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08220" y="1456657"/>
            <a:ext cx="1540420" cy="3618765"/>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a:off x="5029247" y="1489075"/>
            <a:ext cx="1547496" cy="3583675"/>
          </a:xfrm>
          <a:prstGeom prst="rect">
            <a:avLst/>
          </a:prstGeom>
          <a:noFill/>
          <a:ln w="9525">
            <a:noFill/>
            <a:miter lim="800000"/>
            <a:headEnd/>
            <a:tailEnd/>
          </a:ln>
        </p:spPr>
      </p:pic>
      <p:sp>
        <p:nvSpPr>
          <p:cNvPr id="7" name="TextBox 6"/>
          <p:cNvSpPr txBox="1"/>
          <p:nvPr/>
        </p:nvSpPr>
        <p:spPr>
          <a:xfrm>
            <a:off x="1775634" y="2078911"/>
            <a:ext cx="2785729" cy="1569660"/>
          </a:xfrm>
          <a:prstGeom prst="rect">
            <a:avLst/>
          </a:prstGeom>
          <a:noFill/>
        </p:spPr>
        <p:txBody>
          <a:bodyPr wrap="square" rtlCol="0">
            <a:spAutoFit/>
          </a:bodyPr>
          <a:lstStyle/>
          <a:p>
            <a:pPr algn="l"/>
            <a:r>
              <a:rPr lang="en-US" sz="1600" b="1" dirty="0" err="1"/>
              <a:t>Interruptor</a:t>
            </a:r>
            <a:r>
              <a:rPr lang="en-US" sz="1600" b="1" dirty="0"/>
              <a:t> </a:t>
            </a:r>
            <a:r>
              <a:rPr lang="en-US" sz="1600" b="1" dirty="0" err="1"/>
              <a:t>en</a:t>
            </a:r>
            <a:r>
              <a:rPr lang="en-US" sz="1600" b="1" dirty="0"/>
              <a:t> </a:t>
            </a:r>
            <a:r>
              <a:rPr lang="en-US" sz="1600" b="1" dirty="0" err="1"/>
              <a:t>posición</a:t>
            </a:r>
            <a:r>
              <a:rPr lang="en-US" sz="1600" b="1" dirty="0"/>
              <a:t> </a:t>
            </a:r>
            <a:r>
              <a:rPr lang="en-US" sz="1600" b="1" dirty="0" err="1"/>
              <a:t>cerrado</a:t>
            </a:r>
            <a:r>
              <a:rPr lang="en-US" sz="1600" b="1" dirty="0"/>
              <a:t> </a:t>
            </a:r>
          </a:p>
          <a:p>
            <a:pPr algn="l"/>
            <a:endParaRPr lang="en-US" sz="1600" b="1" dirty="0"/>
          </a:p>
          <a:p>
            <a:pPr algn="l"/>
            <a:r>
              <a:rPr lang="en-US" sz="1600" dirty="0"/>
              <a:t>La </a:t>
            </a:r>
            <a:r>
              <a:rPr lang="en-US" sz="1600" dirty="0" err="1"/>
              <a:t>corriente</a:t>
            </a:r>
            <a:r>
              <a:rPr lang="en-US" sz="1600" dirty="0"/>
              <a:t> </a:t>
            </a:r>
            <a:r>
              <a:rPr lang="en-US" sz="1600" dirty="0" err="1"/>
              <a:t>fluye</a:t>
            </a:r>
            <a:r>
              <a:rPr lang="en-US" sz="1600" dirty="0"/>
              <a:t> a </a:t>
            </a:r>
            <a:r>
              <a:rPr lang="en-US" sz="1600" dirty="0" err="1"/>
              <a:t>través</a:t>
            </a:r>
            <a:r>
              <a:rPr lang="en-US" sz="1600" dirty="0"/>
              <a:t> del </a:t>
            </a:r>
            <a:r>
              <a:rPr lang="en-US" sz="1600" dirty="0" err="1"/>
              <a:t>contacto</a:t>
            </a:r>
            <a:r>
              <a:rPr lang="en-US" sz="1600" dirty="0"/>
              <a:t> principal</a:t>
            </a:r>
          </a:p>
          <a:p>
            <a:r>
              <a:rPr lang="en-US" sz="1600" b="1" dirty="0"/>
              <a:t>R ≈ 30 µΩ</a:t>
            </a:r>
          </a:p>
        </p:txBody>
      </p:sp>
      <p:sp>
        <p:nvSpPr>
          <p:cNvPr id="8" name="TextBox 7"/>
          <p:cNvSpPr txBox="1"/>
          <p:nvPr/>
        </p:nvSpPr>
        <p:spPr>
          <a:xfrm>
            <a:off x="6523626" y="2084668"/>
            <a:ext cx="2312034" cy="1815882"/>
          </a:xfrm>
          <a:prstGeom prst="rect">
            <a:avLst/>
          </a:prstGeom>
          <a:noFill/>
        </p:spPr>
        <p:txBody>
          <a:bodyPr wrap="square" rtlCol="0">
            <a:spAutoFit/>
          </a:bodyPr>
          <a:lstStyle/>
          <a:p>
            <a:pPr algn="l"/>
            <a:r>
              <a:rPr lang="en-US" sz="1600" b="1" dirty="0" err="1"/>
              <a:t>Contacto</a:t>
            </a:r>
            <a:r>
              <a:rPr lang="en-US" sz="1600" b="1" dirty="0"/>
              <a:t> principal </a:t>
            </a:r>
            <a:r>
              <a:rPr lang="en-US" sz="1600" b="1" dirty="0" err="1"/>
              <a:t>abierto</a:t>
            </a:r>
            <a:endParaRPr lang="en-US" sz="1600" b="1" dirty="0"/>
          </a:p>
          <a:p>
            <a:pPr algn="l"/>
            <a:endParaRPr lang="en-US" sz="1600" dirty="0"/>
          </a:p>
          <a:p>
            <a:pPr algn="l"/>
            <a:r>
              <a:rPr lang="en-US" sz="1600" dirty="0"/>
              <a:t>La </a:t>
            </a:r>
            <a:r>
              <a:rPr lang="en-US" sz="1600" dirty="0" err="1"/>
              <a:t>corriente</a:t>
            </a:r>
            <a:r>
              <a:rPr lang="en-US" sz="1600" dirty="0"/>
              <a:t> </a:t>
            </a:r>
            <a:r>
              <a:rPr lang="en-US" sz="1600" dirty="0" err="1"/>
              <a:t>fluye</a:t>
            </a:r>
            <a:r>
              <a:rPr lang="en-US" sz="1600" dirty="0"/>
              <a:t> a </a:t>
            </a:r>
            <a:r>
              <a:rPr lang="en-US" sz="1600" dirty="0" err="1"/>
              <a:t>través</a:t>
            </a:r>
            <a:r>
              <a:rPr lang="en-US" sz="1600" dirty="0"/>
              <a:t> del </a:t>
            </a:r>
            <a:r>
              <a:rPr lang="en-US" sz="1600" dirty="0" err="1"/>
              <a:t>contacto</a:t>
            </a:r>
            <a:r>
              <a:rPr lang="en-US" sz="1600" dirty="0"/>
              <a:t> de </a:t>
            </a:r>
            <a:r>
              <a:rPr lang="en-US" sz="1600" dirty="0" err="1"/>
              <a:t>arco</a:t>
            </a:r>
            <a:endParaRPr lang="en-US" sz="1600" dirty="0"/>
          </a:p>
          <a:p>
            <a:r>
              <a:rPr lang="en-US" sz="1600" b="1" dirty="0"/>
              <a:t>R ≈ 0.3 – 10 </a:t>
            </a:r>
            <a:r>
              <a:rPr lang="en-US" sz="1600" b="1" dirty="0" err="1"/>
              <a:t>mΩ</a:t>
            </a:r>
            <a:endParaRPr lang="en-US" sz="1600" b="1" dirty="0"/>
          </a:p>
        </p:txBody>
      </p:sp>
      <p:sp>
        <p:nvSpPr>
          <p:cNvPr id="10" name="Content Placeholder 2">
            <a:extLst>
              <a:ext uri="{FF2B5EF4-FFF2-40B4-BE49-F238E27FC236}">
                <a16:creationId xmlns:a16="http://schemas.microsoft.com/office/drawing/2014/main" id="{3BC670D2-0B18-458C-9900-423095B5EA41}"/>
              </a:ext>
            </a:extLst>
          </p:cNvPr>
          <p:cNvSpPr txBox="1">
            <a:spLocks/>
          </p:cNvSpPr>
          <p:nvPr/>
        </p:nvSpPr>
        <p:spPr>
          <a:xfrm>
            <a:off x="523057" y="796911"/>
            <a:ext cx="6000569"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a:t>Sistema de </a:t>
            </a:r>
            <a:r>
              <a:rPr lang="en-GB" kern="0" dirty="0" err="1"/>
              <a:t>contactos</a:t>
            </a:r>
            <a:r>
              <a:rPr lang="en-GB" kern="0" dirty="0"/>
              <a:t> </a:t>
            </a:r>
            <a:r>
              <a:rPr lang="en-GB" kern="0" dirty="0" err="1"/>
              <a:t>en</a:t>
            </a:r>
            <a:r>
              <a:rPr lang="en-GB" kern="0" dirty="0"/>
              <a:t> </a:t>
            </a:r>
            <a:r>
              <a:rPr lang="en-GB" kern="0" dirty="0" err="1"/>
              <a:t>interruptores</a:t>
            </a:r>
            <a:r>
              <a:rPr lang="en-GB" kern="0" dirty="0"/>
              <a:t> de SF6</a:t>
            </a:r>
          </a:p>
        </p:txBody>
      </p:sp>
      <p:sp>
        <p:nvSpPr>
          <p:cNvPr id="13" name="Title 1">
            <a:extLst>
              <a:ext uri="{FF2B5EF4-FFF2-40B4-BE49-F238E27FC236}">
                <a16:creationId xmlns:a16="http://schemas.microsoft.com/office/drawing/2014/main" id="{78674A0B-7319-49F9-A404-AA4A5CF83453}"/>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Tree>
    <p:extLst>
      <p:ext uri="{BB962C8B-B14F-4D97-AF65-F5344CB8AC3E}">
        <p14:creationId xmlns:p14="http://schemas.microsoft.com/office/powerpoint/2010/main" val="2285266605"/>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rot="16200000">
            <a:off x="3226828" y="2938599"/>
            <a:ext cx="897148" cy="336430"/>
          </a:xfrm>
          <a:prstGeom prst="rect">
            <a:avLst/>
          </a:prstGeom>
          <a:noFill/>
          <a:ln w="1905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5" name="Rectangle 4"/>
          <p:cNvSpPr/>
          <p:nvPr/>
        </p:nvSpPr>
        <p:spPr bwMode="auto">
          <a:xfrm rot="16200000">
            <a:off x="1947275" y="2935701"/>
            <a:ext cx="897148" cy="336430"/>
          </a:xfrm>
          <a:prstGeom prst="rect">
            <a:avLst/>
          </a:prstGeom>
          <a:noFill/>
          <a:ln w="1905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6" name="Rectangle 5"/>
          <p:cNvSpPr/>
          <p:nvPr/>
        </p:nvSpPr>
        <p:spPr bwMode="auto">
          <a:xfrm rot="16200000">
            <a:off x="684975" y="2932802"/>
            <a:ext cx="897148" cy="336430"/>
          </a:xfrm>
          <a:prstGeom prst="rect">
            <a:avLst/>
          </a:prstGeom>
          <a:noFill/>
          <a:ln w="1905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cxnSp>
        <p:nvCxnSpPr>
          <p:cNvPr id="8" name="Straight Connector 7"/>
          <p:cNvCxnSpPr>
            <a:stCxn id="6" idx="1"/>
          </p:cNvCxnSpPr>
          <p:nvPr/>
        </p:nvCxnSpPr>
        <p:spPr bwMode="auto">
          <a:xfrm>
            <a:off x="1133549" y="3549591"/>
            <a:ext cx="5737" cy="57945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p:cNvCxnSpPr/>
          <p:nvPr/>
        </p:nvCxnSpPr>
        <p:spPr bwMode="auto">
          <a:xfrm>
            <a:off x="2401608" y="3540965"/>
            <a:ext cx="5737" cy="57945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p:cNvCxnSpPr/>
          <p:nvPr/>
        </p:nvCxnSpPr>
        <p:spPr bwMode="auto">
          <a:xfrm>
            <a:off x="3678293" y="3549591"/>
            <a:ext cx="5737" cy="57945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a:off x="1139286" y="4129044"/>
            <a:ext cx="3916392"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flipV="1">
            <a:off x="1122030" y="1575626"/>
            <a:ext cx="3933648" cy="1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p:cNvCxnSpPr/>
          <p:nvPr/>
        </p:nvCxnSpPr>
        <p:spPr bwMode="auto">
          <a:xfrm>
            <a:off x="1122033" y="1584252"/>
            <a:ext cx="8627" cy="106104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p:cNvCxnSpPr/>
          <p:nvPr/>
        </p:nvCxnSpPr>
        <p:spPr bwMode="auto">
          <a:xfrm>
            <a:off x="2398718" y="2170848"/>
            <a:ext cx="1" cy="46582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p:cNvCxnSpPr/>
          <p:nvPr/>
        </p:nvCxnSpPr>
        <p:spPr bwMode="auto">
          <a:xfrm>
            <a:off x="3675403" y="2162222"/>
            <a:ext cx="1" cy="48307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Box 16"/>
          <p:cNvSpPr txBox="1"/>
          <p:nvPr/>
        </p:nvSpPr>
        <p:spPr>
          <a:xfrm rot="16200000">
            <a:off x="-546057" y="2765002"/>
            <a:ext cx="2441278" cy="338554"/>
          </a:xfrm>
          <a:prstGeom prst="rect">
            <a:avLst/>
          </a:prstGeom>
          <a:noFill/>
        </p:spPr>
        <p:txBody>
          <a:bodyPr wrap="square" rtlCol="0">
            <a:spAutoFit/>
          </a:bodyPr>
          <a:lstStyle/>
          <a:p>
            <a:pPr algn="l"/>
            <a:r>
              <a:rPr lang="en-US" sz="1600" dirty="0"/>
              <a:t> R </a:t>
            </a:r>
            <a:r>
              <a:rPr lang="en-US" sz="1600" dirty="0" err="1"/>
              <a:t>bucle</a:t>
            </a:r>
            <a:r>
              <a:rPr lang="en-US" sz="1600" dirty="0"/>
              <a:t> tierra: 3 </a:t>
            </a:r>
            <a:r>
              <a:rPr lang="en-US" sz="1600" dirty="0" err="1"/>
              <a:t>mΩ</a:t>
            </a:r>
            <a:endParaRPr lang="en-US" sz="1600" dirty="0"/>
          </a:p>
        </p:txBody>
      </p:sp>
      <p:cxnSp>
        <p:nvCxnSpPr>
          <p:cNvPr id="22" name="Straight Connector 21"/>
          <p:cNvCxnSpPr/>
          <p:nvPr/>
        </p:nvCxnSpPr>
        <p:spPr bwMode="auto">
          <a:xfrm flipH="1" flipV="1">
            <a:off x="2217564" y="1912056"/>
            <a:ext cx="181154" cy="26741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2"/>
          <p:cNvCxnSpPr/>
          <p:nvPr/>
        </p:nvCxnSpPr>
        <p:spPr bwMode="auto">
          <a:xfrm flipH="1" flipV="1">
            <a:off x="3485622" y="1894803"/>
            <a:ext cx="181154" cy="26741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p:cNvCxnSpPr/>
          <p:nvPr/>
        </p:nvCxnSpPr>
        <p:spPr bwMode="auto">
          <a:xfrm>
            <a:off x="2398718" y="1584252"/>
            <a:ext cx="0" cy="327804"/>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p:cNvCxnSpPr/>
          <p:nvPr/>
        </p:nvCxnSpPr>
        <p:spPr bwMode="auto">
          <a:xfrm>
            <a:off x="3675403" y="1575626"/>
            <a:ext cx="0" cy="31055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TextBox 34"/>
          <p:cNvSpPr txBox="1"/>
          <p:nvPr/>
        </p:nvSpPr>
        <p:spPr>
          <a:xfrm rot="16200000">
            <a:off x="510052" y="2642709"/>
            <a:ext cx="2680658" cy="338554"/>
          </a:xfrm>
          <a:prstGeom prst="rect">
            <a:avLst/>
          </a:prstGeom>
          <a:noFill/>
        </p:spPr>
        <p:txBody>
          <a:bodyPr wrap="square" rtlCol="0">
            <a:spAutoFit/>
          </a:bodyPr>
          <a:lstStyle/>
          <a:p>
            <a:pPr algn="l"/>
            <a:r>
              <a:rPr lang="en-US" sz="1600" dirty="0"/>
              <a:t>R </a:t>
            </a:r>
            <a:r>
              <a:rPr lang="en-US" sz="1600" dirty="0" err="1"/>
              <a:t>contacto</a:t>
            </a:r>
            <a:r>
              <a:rPr lang="en-US" sz="1600" dirty="0"/>
              <a:t> </a:t>
            </a:r>
            <a:r>
              <a:rPr lang="en-US" sz="1600" dirty="0" err="1"/>
              <a:t>arco</a:t>
            </a:r>
            <a:r>
              <a:rPr lang="en-US" sz="1600" dirty="0"/>
              <a:t>: 6 </a:t>
            </a:r>
            <a:r>
              <a:rPr lang="en-US" sz="1600" dirty="0" err="1"/>
              <a:t>mΩ</a:t>
            </a:r>
            <a:endParaRPr lang="en-US" sz="1600" dirty="0"/>
          </a:p>
        </p:txBody>
      </p:sp>
      <p:sp>
        <p:nvSpPr>
          <p:cNvPr id="36" name="TextBox 35"/>
          <p:cNvSpPr txBox="1"/>
          <p:nvPr/>
        </p:nvSpPr>
        <p:spPr>
          <a:xfrm rot="16200000">
            <a:off x="1742835" y="2657339"/>
            <a:ext cx="2709925" cy="338554"/>
          </a:xfrm>
          <a:prstGeom prst="rect">
            <a:avLst/>
          </a:prstGeom>
          <a:noFill/>
        </p:spPr>
        <p:txBody>
          <a:bodyPr wrap="square" rtlCol="0">
            <a:spAutoFit/>
          </a:bodyPr>
          <a:lstStyle/>
          <a:p>
            <a:pPr algn="l"/>
            <a:r>
              <a:rPr lang="en-US" sz="1600" dirty="0"/>
              <a:t>R </a:t>
            </a:r>
            <a:r>
              <a:rPr lang="en-US" sz="1600" dirty="0" err="1"/>
              <a:t>contacto</a:t>
            </a:r>
            <a:r>
              <a:rPr lang="en-US" sz="1600" dirty="0"/>
              <a:t> principal: 30 µΩ</a:t>
            </a:r>
          </a:p>
        </p:txBody>
      </p:sp>
      <p:sp>
        <p:nvSpPr>
          <p:cNvPr id="39" name="Oval 38"/>
          <p:cNvSpPr/>
          <p:nvPr/>
        </p:nvSpPr>
        <p:spPr bwMode="auto">
          <a:xfrm>
            <a:off x="4806464" y="2480916"/>
            <a:ext cx="485775" cy="476250"/>
          </a:xfrm>
          <a:prstGeom prst="ellipse">
            <a:avLst/>
          </a:prstGeom>
          <a:solidFill>
            <a:schemeClr val="bg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0" name="TextBox 39"/>
          <p:cNvSpPr txBox="1"/>
          <p:nvPr/>
        </p:nvSpPr>
        <p:spPr>
          <a:xfrm>
            <a:off x="4780270" y="2533568"/>
            <a:ext cx="571500" cy="338554"/>
          </a:xfrm>
          <a:prstGeom prst="rect">
            <a:avLst/>
          </a:prstGeom>
          <a:noFill/>
        </p:spPr>
        <p:txBody>
          <a:bodyPr wrap="square" rtlCol="0">
            <a:spAutoFit/>
          </a:bodyPr>
          <a:lstStyle/>
          <a:p>
            <a:r>
              <a:rPr lang="en-US" sz="1600" dirty="0"/>
              <a:t>Ω</a:t>
            </a:r>
          </a:p>
        </p:txBody>
      </p:sp>
      <p:cxnSp>
        <p:nvCxnSpPr>
          <p:cNvPr id="41" name="Straight Connector 40"/>
          <p:cNvCxnSpPr>
            <a:endCxn id="39" idx="4"/>
          </p:cNvCxnSpPr>
          <p:nvPr/>
        </p:nvCxnSpPr>
        <p:spPr bwMode="auto">
          <a:xfrm flipV="1">
            <a:off x="5047052" y="2957166"/>
            <a:ext cx="2300" cy="118050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Straight Connector 41"/>
          <p:cNvCxnSpPr/>
          <p:nvPr/>
        </p:nvCxnSpPr>
        <p:spPr bwMode="auto">
          <a:xfrm flipH="1" flipV="1">
            <a:off x="5047052" y="1584252"/>
            <a:ext cx="1063" cy="889684"/>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lowchart: Connector 44"/>
          <p:cNvSpPr/>
          <p:nvPr/>
        </p:nvSpPr>
        <p:spPr bwMode="auto">
          <a:xfrm>
            <a:off x="3615962" y="4054459"/>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6" name="Flowchart: Connector 45"/>
          <p:cNvSpPr/>
          <p:nvPr/>
        </p:nvSpPr>
        <p:spPr bwMode="auto">
          <a:xfrm>
            <a:off x="2335695" y="4048230"/>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7" name="Flowchart: Connector 46"/>
          <p:cNvSpPr/>
          <p:nvPr/>
        </p:nvSpPr>
        <p:spPr bwMode="auto">
          <a:xfrm>
            <a:off x="3615962" y="1518293"/>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8" name="Flowchart: Connector 47"/>
          <p:cNvSpPr/>
          <p:nvPr/>
        </p:nvSpPr>
        <p:spPr bwMode="auto">
          <a:xfrm>
            <a:off x="2335695" y="1512064"/>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54" name="TextBox 53"/>
          <p:cNvSpPr txBox="1"/>
          <p:nvPr/>
        </p:nvSpPr>
        <p:spPr>
          <a:xfrm>
            <a:off x="5347807" y="1956592"/>
            <a:ext cx="3444449" cy="923330"/>
          </a:xfrm>
          <a:prstGeom prst="rect">
            <a:avLst/>
          </a:prstGeom>
          <a:noFill/>
        </p:spPr>
        <p:txBody>
          <a:bodyPr wrap="square" rtlCol="0">
            <a:spAutoFit/>
          </a:bodyPr>
          <a:lstStyle/>
          <a:p>
            <a:pPr algn="l"/>
            <a:r>
              <a:rPr lang="en-US" sz="1800" u="sng" dirty="0" err="1"/>
              <a:t>Interruptor</a:t>
            </a:r>
            <a:r>
              <a:rPr lang="en-US" sz="1800" u="sng" dirty="0"/>
              <a:t> </a:t>
            </a:r>
            <a:r>
              <a:rPr lang="en-US" sz="1800" u="sng" dirty="0" err="1"/>
              <a:t>abierto</a:t>
            </a:r>
            <a:endParaRPr lang="en-US" sz="1800" u="sng" dirty="0"/>
          </a:p>
          <a:p>
            <a:pPr algn="l"/>
            <a:endParaRPr lang="en-US" sz="1800" dirty="0"/>
          </a:p>
          <a:p>
            <a:pPr algn="l"/>
            <a:r>
              <a:rPr lang="en-US" sz="1800" dirty="0"/>
              <a:t>R = R </a:t>
            </a:r>
            <a:r>
              <a:rPr lang="en-US" sz="1800" dirty="0" err="1"/>
              <a:t>bucle</a:t>
            </a:r>
            <a:r>
              <a:rPr lang="en-US" sz="1800" dirty="0"/>
              <a:t> de tierra = </a:t>
            </a:r>
            <a:r>
              <a:rPr lang="en-US" sz="1800" b="1" dirty="0"/>
              <a:t>3 </a:t>
            </a:r>
            <a:r>
              <a:rPr lang="en-US" sz="1800" b="1" dirty="0" err="1"/>
              <a:t>mΩ</a:t>
            </a:r>
            <a:endParaRPr lang="en-US" sz="1800" b="1" dirty="0"/>
          </a:p>
        </p:txBody>
      </p:sp>
      <p:sp>
        <p:nvSpPr>
          <p:cNvPr id="32" name="Content Placeholder 2">
            <a:extLst>
              <a:ext uri="{FF2B5EF4-FFF2-40B4-BE49-F238E27FC236}">
                <a16:creationId xmlns:a16="http://schemas.microsoft.com/office/drawing/2014/main" id="{ACEC9F50-C7A6-47E0-8A9D-BFE497614EF6}"/>
              </a:ext>
            </a:extLst>
          </p:cNvPr>
          <p:cNvSpPr txBox="1">
            <a:spLocks/>
          </p:cNvSpPr>
          <p:nvPr/>
        </p:nvSpPr>
        <p:spPr>
          <a:xfrm>
            <a:off x="523057" y="796911"/>
            <a:ext cx="6000569"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Circuito</a:t>
            </a:r>
            <a:r>
              <a:rPr lang="en-GB" kern="0" dirty="0"/>
              <a:t> </a:t>
            </a:r>
            <a:r>
              <a:rPr lang="en-GB" kern="0" dirty="0" err="1"/>
              <a:t>equivalente</a:t>
            </a:r>
            <a:endParaRPr lang="en-GB" kern="0" dirty="0"/>
          </a:p>
        </p:txBody>
      </p:sp>
      <p:sp>
        <p:nvSpPr>
          <p:cNvPr id="33" name="Title 1">
            <a:extLst>
              <a:ext uri="{FF2B5EF4-FFF2-40B4-BE49-F238E27FC236}">
                <a16:creationId xmlns:a16="http://schemas.microsoft.com/office/drawing/2014/main" id="{42BAD9F0-95E7-47A3-AD52-92B85FC59772}"/>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Tree>
    <p:extLst>
      <p:ext uri="{BB962C8B-B14F-4D97-AF65-F5344CB8AC3E}">
        <p14:creationId xmlns:p14="http://schemas.microsoft.com/office/powerpoint/2010/main" val="1759644589"/>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rot="16200000">
            <a:off x="3152399" y="2970498"/>
            <a:ext cx="897148" cy="336430"/>
          </a:xfrm>
          <a:prstGeom prst="rect">
            <a:avLst/>
          </a:prstGeom>
          <a:noFill/>
          <a:ln w="1905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5" name="Rectangle 4"/>
          <p:cNvSpPr/>
          <p:nvPr/>
        </p:nvSpPr>
        <p:spPr bwMode="auto">
          <a:xfrm rot="16200000">
            <a:off x="1872846" y="2967600"/>
            <a:ext cx="897148" cy="336430"/>
          </a:xfrm>
          <a:prstGeom prst="rect">
            <a:avLst/>
          </a:prstGeom>
          <a:noFill/>
          <a:ln w="1905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6" name="Rectangle 5"/>
          <p:cNvSpPr/>
          <p:nvPr/>
        </p:nvSpPr>
        <p:spPr bwMode="auto">
          <a:xfrm rot="16200000">
            <a:off x="610546" y="2964701"/>
            <a:ext cx="897148" cy="336430"/>
          </a:xfrm>
          <a:prstGeom prst="rect">
            <a:avLst/>
          </a:prstGeom>
          <a:noFill/>
          <a:ln w="1905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cxnSp>
        <p:nvCxnSpPr>
          <p:cNvPr id="8" name="Straight Connector 7"/>
          <p:cNvCxnSpPr>
            <a:stCxn id="6" idx="1"/>
          </p:cNvCxnSpPr>
          <p:nvPr/>
        </p:nvCxnSpPr>
        <p:spPr bwMode="auto">
          <a:xfrm>
            <a:off x="1059120" y="3581490"/>
            <a:ext cx="5737" cy="57945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p:cNvCxnSpPr/>
          <p:nvPr/>
        </p:nvCxnSpPr>
        <p:spPr bwMode="auto">
          <a:xfrm>
            <a:off x="2327179" y="3572864"/>
            <a:ext cx="5737" cy="57945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p:cNvCxnSpPr/>
          <p:nvPr/>
        </p:nvCxnSpPr>
        <p:spPr bwMode="auto">
          <a:xfrm>
            <a:off x="3603864" y="3581490"/>
            <a:ext cx="5737" cy="57945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a:off x="1064857" y="4160943"/>
            <a:ext cx="3916392"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flipV="1">
            <a:off x="1047601" y="1607525"/>
            <a:ext cx="3933648" cy="1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p:cNvCxnSpPr/>
          <p:nvPr/>
        </p:nvCxnSpPr>
        <p:spPr bwMode="auto">
          <a:xfrm>
            <a:off x="1047604" y="1616151"/>
            <a:ext cx="8627" cy="106104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p:cNvCxnSpPr>
            <a:stCxn id="48" idx="4"/>
          </p:cNvCxnSpPr>
          <p:nvPr/>
        </p:nvCxnSpPr>
        <p:spPr bwMode="auto">
          <a:xfrm flipH="1">
            <a:off x="2324290" y="1677313"/>
            <a:ext cx="3652" cy="99126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p:cNvCxnSpPr/>
          <p:nvPr/>
        </p:nvCxnSpPr>
        <p:spPr bwMode="auto">
          <a:xfrm>
            <a:off x="3600974" y="2194121"/>
            <a:ext cx="1" cy="48307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Box 16"/>
          <p:cNvSpPr txBox="1"/>
          <p:nvPr/>
        </p:nvSpPr>
        <p:spPr>
          <a:xfrm rot="16200000">
            <a:off x="-620486" y="2796901"/>
            <a:ext cx="2441278" cy="338554"/>
          </a:xfrm>
          <a:prstGeom prst="rect">
            <a:avLst/>
          </a:prstGeom>
          <a:noFill/>
        </p:spPr>
        <p:txBody>
          <a:bodyPr wrap="square" rtlCol="0">
            <a:spAutoFit/>
          </a:bodyPr>
          <a:lstStyle/>
          <a:p>
            <a:pPr algn="l"/>
            <a:r>
              <a:rPr lang="en-US" sz="1600" dirty="0"/>
              <a:t> R </a:t>
            </a:r>
            <a:r>
              <a:rPr lang="en-US" sz="1600" dirty="0" err="1"/>
              <a:t>bucle</a:t>
            </a:r>
            <a:r>
              <a:rPr lang="en-US" sz="1600" dirty="0"/>
              <a:t> tierra: 3 </a:t>
            </a:r>
            <a:r>
              <a:rPr lang="en-US" sz="1600" dirty="0" err="1"/>
              <a:t>mΩ</a:t>
            </a:r>
            <a:endParaRPr lang="en-US" sz="1600" dirty="0"/>
          </a:p>
        </p:txBody>
      </p:sp>
      <p:cxnSp>
        <p:nvCxnSpPr>
          <p:cNvPr id="23" name="Straight Connector 22"/>
          <p:cNvCxnSpPr/>
          <p:nvPr/>
        </p:nvCxnSpPr>
        <p:spPr bwMode="auto">
          <a:xfrm flipH="1" flipV="1">
            <a:off x="3411193" y="1926702"/>
            <a:ext cx="181154" cy="267419"/>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p:cNvCxnSpPr/>
          <p:nvPr/>
        </p:nvCxnSpPr>
        <p:spPr bwMode="auto">
          <a:xfrm>
            <a:off x="3600974" y="1607525"/>
            <a:ext cx="0" cy="31055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TextBox 34"/>
          <p:cNvSpPr txBox="1"/>
          <p:nvPr/>
        </p:nvSpPr>
        <p:spPr>
          <a:xfrm rot="16200000">
            <a:off x="518202" y="2693390"/>
            <a:ext cx="2579297" cy="338554"/>
          </a:xfrm>
          <a:prstGeom prst="rect">
            <a:avLst/>
          </a:prstGeom>
          <a:noFill/>
        </p:spPr>
        <p:txBody>
          <a:bodyPr wrap="square" rtlCol="0">
            <a:spAutoFit/>
          </a:bodyPr>
          <a:lstStyle/>
          <a:p>
            <a:pPr algn="l"/>
            <a:r>
              <a:rPr lang="en-US" sz="1600" dirty="0"/>
              <a:t>R </a:t>
            </a:r>
            <a:r>
              <a:rPr lang="en-US" sz="1600" dirty="0" err="1"/>
              <a:t>contacto</a:t>
            </a:r>
            <a:r>
              <a:rPr lang="en-US" sz="1600" dirty="0"/>
              <a:t> </a:t>
            </a:r>
            <a:r>
              <a:rPr lang="en-US" sz="1600" dirty="0" err="1"/>
              <a:t>arco</a:t>
            </a:r>
            <a:r>
              <a:rPr lang="en-US" sz="1600" dirty="0"/>
              <a:t>: 6 </a:t>
            </a:r>
            <a:r>
              <a:rPr lang="en-US" sz="1600" dirty="0" err="1"/>
              <a:t>mΩ</a:t>
            </a:r>
            <a:endParaRPr lang="en-US" sz="1600" dirty="0"/>
          </a:p>
        </p:txBody>
      </p:sp>
      <p:sp>
        <p:nvSpPr>
          <p:cNvPr id="36" name="TextBox 35"/>
          <p:cNvSpPr txBox="1"/>
          <p:nvPr/>
        </p:nvSpPr>
        <p:spPr>
          <a:xfrm rot="16200000">
            <a:off x="1789493" y="2702018"/>
            <a:ext cx="2659145" cy="338554"/>
          </a:xfrm>
          <a:prstGeom prst="rect">
            <a:avLst/>
          </a:prstGeom>
          <a:noFill/>
        </p:spPr>
        <p:txBody>
          <a:bodyPr wrap="square" rtlCol="0">
            <a:spAutoFit/>
          </a:bodyPr>
          <a:lstStyle/>
          <a:p>
            <a:pPr algn="l"/>
            <a:r>
              <a:rPr lang="en-US" sz="1600" dirty="0"/>
              <a:t>R </a:t>
            </a:r>
            <a:r>
              <a:rPr lang="en-US" sz="1600" dirty="0" err="1"/>
              <a:t>contacto</a:t>
            </a:r>
            <a:r>
              <a:rPr lang="en-US" sz="1600" dirty="0"/>
              <a:t> principal: 30 µΩ</a:t>
            </a:r>
          </a:p>
        </p:txBody>
      </p:sp>
      <p:sp>
        <p:nvSpPr>
          <p:cNvPr id="39" name="Oval 38"/>
          <p:cNvSpPr/>
          <p:nvPr/>
        </p:nvSpPr>
        <p:spPr bwMode="auto">
          <a:xfrm>
            <a:off x="4732035" y="2512815"/>
            <a:ext cx="485775" cy="476250"/>
          </a:xfrm>
          <a:prstGeom prst="ellipse">
            <a:avLst/>
          </a:prstGeom>
          <a:solidFill>
            <a:schemeClr val="bg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0" name="TextBox 39"/>
          <p:cNvSpPr txBox="1"/>
          <p:nvPr/>
        </p:nvSpPr>
        <p:spPr>
          <a:xfrm>
            <a:off x="4705841" y="2565467"/>
            <a:ext cx="571500" cy="338554"/>
          </a:xfrm>
          <a:prstGeom prst="rect">
            <a:avLst/>
          </a:prstGeom>
          <a:noFill/>
        </p:spPr>
        <p:txBody>
          <a:bodyPr wrap="square" rtlCol="0">
            <a:spAutoFit/>
          </a:bodyPr>
          <a:lstStyle/>
          <a:p>
            <a:r>
              <a:rPr lang="en-US" sz="1600" dirty="0"/>
              <a:t>Ω</a:t>
            </a:r>
          </a:p>
        </p:txBody>
      </p:sp>
      <p:cxnSp>
        <p:nvCxnSpPr>
          <p:cNvPr id="41" name="Straight Connector 40"/>
          <p:cNvCxnSpPr>
            <a:endCxn id="39" idx="4"/>
          </p:cNvCxnSpPr>
          <p:nvPr/>
        </p:nvCxnSpPr>
        <p:spPr bwMode="auto">
          <a:xfrm flipV="1">
            <a:off x="4972623" y="2989065"/>
            <a:ext cx="2300" cy="118050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Straight Connector 41"/>
          <p:cNvCxnSpPr/>
          <p:nvPr/>
        </p:nvCxnSpPr>
        <p:spPr bwMode="auto">
          <a:xfrm flipH="1" flipV="1">
            <a:off x="4972623" y="1616151"/>
            <a:ext cx="1063" cy="889684"/>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lowchart: Connector 44"/>
          <p:cNvSpPr/>
          <p:nvPr/>
        </p:nvSpPr>
        <p:spPr bwMode="auto">
          <a:xfrm>
            <a:off x="3541533" y="4086358"/>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6" name="Flowchart: Connector 45"/>
          <p:cNvSpPr/>
          <p:nvPr/>
        </p:nvSpPr>
        <p:spPr bwMode="auto">
          <a:xfrm>
            <a:off x="2261266" y="4080129"/>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7" name="Flowchart: Connector 46"/>
          <p:cNvSpPr/>
          <p:nvPr/>
        </p:nvSpPr>
        <p:spPr bwMode="auto">
          <a:xfrm>
            <a:off x="3541533" y="1550192"/>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8" name="Flowchart: Connector 47"/>
          <p:cNvSpPr/>
          <p:nvPr/>
        </p:nvSpPr>
        <p:spPr bwMode="auto">
          <a:xfrm>
            <a:off x="2261266" y="1543963"/>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54" name="TextBox 53"/>
          <p:cNvSpPr txBox="1"/>
          <p:nvPr/>
        </p:nvSpPr>
        <p:spPr>
          <a:xfrm>
            <a:off x="5369067" y="1935328"/>
            <a:ext cx="3759693" cy="1477328"/>
          </a:xfrm>
          <a:prstGeom prst="rect">
            <a:avLst/>
          </a:prstGeom>
          <a:noFill/>
        </p:spPr>
        <p:txBody>
          <a:bodyPr wrap="square" rtlCol="0">
            <a:spAutoFit/>
          </a:bodyPr>
          <a:lstStyle/>
          <a:p>
            <a:pPr algn="l"/>
            <a:r>
              <a:rPr lang="en-US" sz="1800" u="sng" dirty="0" err="1"/>
              <a:t>Contactos</a:t>
            </a:r>
            <a:r>
              <a:rPr lang="en-US" sz="1800" u="sng" dirty="0"/>
              <a:t> de </a:t>
            </a:r>
            <a:r>
              <a:rPr lang="en-US" sz="1800" u="sng" dirty="0" err="1"/>
              <a:t>arco</a:t>
            </a:r>
            <a:r>
              <a:rPr lang="en-US" sz="1800" u="sng" dirty="0"/>
              <a:t> </a:t>
            </a:r>
            <a:r>
              <a:rPr lang="en-US" sz="1800" u="sng" dirty="0" err="1"/>
              <a:t>cerrados</a:t>
            </a:r>
            <a:endParaRPr lang="en-US" sz="1800" u="sng" dirty="0"/>
          </a:p>
          <a:p>
            <a:pPr algn="l"/>
            <a:endParaRPr lang="en-US" sz="1800" dirty="0"/>
          </a:p>
          <a:p>
            <a:pPr algn="l"/>
            <a:r>
              <a:rPr lang="en-US" sz="1800" dirty="0"/>
              <a:t>R = R </a:t>
            </a:r>
            <a:r>
              <a:rPr lang="en-US" sz="1800" dirty="0" err="1"/>
              <a:t>bucle</a:t>
            </a:r>
            <a:r>
              <a:rPr lang="en-US" sz="1800" dirty="0"/>
              <a:t> de tierra // R </a:t>
            </a:r>
            <a:r>
              <a:rPr lang="en-US" sz="1800" dirty="0" err="1"/>
              <a:t>contactos</a:t>
            </a:r>
            <a:r>
              <a:rPr lang="en-US" sz="1800" dirty="0"/>
              <a:t> de </a:t>
            </a:r>
            <a:r>
              <a:rPr lang="en-US" sz="1800" dirty="0" err="1"/>
              <a:t>arco</a:t>
            </a:r>
            <a:r>
              <a:rPr lang="en-US" sz="1800" dirty="0"/>
              <a:t> = 3 // 6 </a:t>
            </a:r>
            <a:r>
              <a:rPr lang="en-US" sz="1800" dirty="0" err="1"/>
              <a:t>mΩ</a:t>
            </a:r>
            <a:r>
              <a:rPr lang="en-US" sz="1800" dirty="0"/>
              <a:t> </a:t>
            </a:r>
          </a:p>
          <a:p>
            <a:pPr algn="l"/>
            <a:r>
              <a:rPr lang="en-US" sz="1800" dirty="0"/>
              <a:t>= </a:t>
            </a:r>
            <a:r>
              <a:rPr lang="en-US" sz="1800" b="1" dirty="0"/>
              <a:t>2 </a:t>
            </a:r>
            <a:r>
              <a:rPr lang="en-US" sz="1800" b="1" dirty="0" err="1"/>
              <a:t>mΩ</a:t>
            </a:r>
            <a:endParaRPr lang="en-US" sz="1800" b="1" dirty="0"/>
          </a:p>
        </p:txBody>
      </p:sp>
      <p:sp>
        <p:nvSpPr>
          <p:cNvPr id="31" name="Content Placeholder 2">
            <a:extLst>
              <a:ext uri="{FF2B5EF4-FFF2-40B4-BE49-F238E27FC236}">
                <a16:creationId xmlns:a16="http://schemas.microsoft.com/office/drawing/2014/main" id="{756468E9-E423-4E3E-AA37-6FA9F833ED5E}"/>
              </a:ext>
            </a:extLst>
          </p:cNvPr>
          <p:cNvSpPr txBox="1">
            <a:spLocks/>
          </p:cNvSpPr>
          <p:nvPr/>
        </p:nvSpPr>
        <p:spPr>
          <a:xfrm>
            <a:off x="523057" y="796911"/>
            <a:ext cx="6000569"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Circuito</a:t>
            </a:r>
            <a:r>
              <a:rPr lang="en-GB" kern="0" dirty="0"/>
              <a:t> </a:t>
            </a:r>
            <a:r>
              <a:rPr lang="en-GB" kern="0" dirty="0" err="1"/>
              <a:t>equivalente</a:t>
            </a:r>
            <a:endParaRPr lang="en-GB" kern="0" dirty="0"/>
          </a:p>
        </p:txBody>
      </p:sp>
      <p:sp>
        <p:nvSpPr>
          <p:cNvPr id="32" name="Title 1">
            <a:extLst>
              <a:ext uri="{FF2B5EF4-FFF2-40B4-BE49-F238E27FC236}">
                <a16:creationId xmlns:a16="http://schemas.microsoft.com/office/drawing/2014/main" id="{42DCB3D5-1CBE-4B29-BE18-434C0B6822B9}"/>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Tree>
    <p:extLst>
      <p:ext uri="{BB962C8B-B14F-4D97-AF65-F5344CB8AC3E}">
        <p14:creationId xmlns:p14="http://schemas.microsoft.com/office/powerpoint/2010/main" val="901329683"/>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rot="16200000">
            <a:off x="3046076" y="2800378"/>
            <a:ext cx="897148" cy="336430"/>
          </a:xfrm>
          <a:prstGeom prst="rect">
            <a:avLst/>
          </a:prstGeom>
          <a:noFill/>
          <a:ln w="1905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5" name="Rectangle 4"/>
          <p:cNvSpPr/>
          <p:nvPr/>
        </p:nvSpPr>
        <p:spPr bwMode="auto">
          <a:xfrm rot="16200000">
            <a:off x="1766523" y="2797480"/>
            <a:ext cx="897148" cy="336430"/>
          </a:xfrm>
          <a:prstGeom prst="rect">
            <a:avLst/>
          </a:prstGeom>
          <a:noFill/>
          <a:ln w="1905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6" name="Rectangle 5"/>
          <p:cNvSpPr/>
          <p:nvPr/>
        </p:nvSpPr>
        <p:spPr bwMode="auto">
          <a:xfrm rot="16200000">
            <a:off x="504223" y="2794581"/>
            <a:ext cx="897148" cy="336430"/>
          </a:xfrm>
          <a:prstGeom prst="rect">
            <a:avLst/>
          </a:prstGeom>
          <a:noFill/>
          <a:ln w="1905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cxnSp>
        <p:nvCxnSpPr>
          <p:cNvPr id="8" name="Straight Connector 7"/>
          <p:cNvCxnSpPr>
            <a:stCxn id="6" idx="1"/>
          </p:cNvCxnSpPr>
          <p:nvPr/>
        </p:nvCxnSpPr>
        <p:spPr bwMode="auto">
          <a:xfrm>
            <a:off x="952797" y="3411370"/>
            <a:ext cx="5737" cy="57945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p:cNvCxnSpPr/>
          <p:nvPr/>
        </p:nvCxnSpPr>
        <p:spPr bwMode="auto">
          <a:xfrm>
            <a:off x="2220856" y="3402744"/>
            <a:ext cx="5737" cy="57945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p:cNvCxnSpPr/>
          <p:nvPr/>
        </p:nvCxnSpPr>
        <p:spPr bwMode="auto">
          <a:xfrm>
            <a:off x="3497541" y="3411370"/>
            <a:ext cx="5737" cy="579453"/>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a:off x="958534" y="3990823"/>
            <a:ext cx="3916392"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flipV="1">
            <a:off x="941278" y="1437405"/>
            <a:ext cx="3933648" cy="1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p:cNvCxnSpPr/>
          <p:nvPr/>
        </p:nvCxnSpPr>
        <p:spPr bwMode="auto">
          <a:xfrm>
            <a:off x="941281" y="1446031"/>
            <a:ext cx="8627" cy="1061048"/>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p:cNvCxnSpPr>
            <a:stCxn id="48" idx="4"/>
          </p:cNvCxnSpPr>
          <p:nvPr/>
        </p:nvCxnSpPr>
        <p:spPr bwMode="auto">
          <a:xfrm flipH="1">
            <a:off x="2217967" y="1507193"/>
            <a:ext cx="3652" cy="99126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p:cNvCxnSpPr>
            <a:stCxn id="47" idx="4"/>
          </p:cNvCxnSpPr>
          <p:nvPr/>
        </p:nvCxnSpPr>
        <p:spPr bwMode="auto">
          <a:xfrm flipH="1">
            <a:off x="3494652" y="1513422"/>
            <a:ext cx="7234" cy="99365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Box 16"/>
          <p:cNvSpPr txBox="1"/>
          <p:nvPr/>
        </p:nvSpPr>
        <p:spPr>
          <a:xfrm rot="16200000">
            <a:off x="-726809" y="2626781"/>
            <a:ext cx="2441278" cy="338554"/>
          </a:xfrm>
          <a:prstGeom prst="rect">
            <a:avLst/>
          </a:prstGeom>
          <a:noFill/>
        </p:spPr>
        <p:txBody>
          <a:bodyPr wrap="square" rtlCol="0">
            <a:spAutoFit/>
          </a:bodyPr>
          <a:lstStyle/>
          <a:p>
            <a:pPr algn="l"/>
            <a:r>
              <a:rPr lang="en-US" sz="1600" dirty="0"/>
              <a:t> R ground loop: 3 </a:t>
            </a:r>
            <a:r>
              <a:rPr lang="en-US" sz="1600" dirty="0" err="1"/>
              <a:t>mΩ</a:t>
            </a:r>
            <a:endParaRPr lang="en-US" sz="1600" dirty="0"/>
          </a:p>
        </p:txBody>
      </p:sp>
      <p:sp>
        <p:nvSpPr>
          <p:cNvPr id="35" name="TextBox 34"/>
          <p:cNvSpPr txBox="1"/>
          <p:nvPr/>
        </p:nvSpPr>
        <p:spPr>
          <a:xfrm rot="16200000">
            <a:off x="411879" y="2523270"/>
            <a:ext cx="2579297" cy="338554"/>
          </a:xfrm>
          <a:prstGeom prst="rect">
            <a:avLst/>
          </a:prstGeom>
          <a:noFill/>
        </p:spPr>
        <p:txBody>
          <a:bodyPr wrap="square" rtlCol="0">
            <a:spAutoFit/>
          </a:bodyPr>
          <a:lstStyle/>
          <a:p>
            <a:pPr algn="l"/>
            <a:r>
              <a:rPr lang="en-US" sz="1600" dirty="0"/>
              <a:t>R arcing contact: 6 </a:t>
            </a:r>
            <a:r>
              <a:rPr lang="en-US" sz="1600" dirty="0" err="1"/>
              <a:t>mΩ</a:t>
            </a:r>
            <a:endParaRPr lang="en-US" sz="1600" dirty="0"/>
          </a:p>
        </p:txBody>
      </p:sp>
      <p:sp>
        <p:nvSpPr>
          <p:cNvPr id="36" name="TextBox 35"/>
          <p:cNvSpPr txBox="1"/>
          <p:nvPr/>
        </p:nvSpPr>
        <p:spPr>
          <a:xfrm rot="16200000">
            <a:off x="1757599" y="2531897"/>
            <a:ext cx="2510287" cy="338554"/>
          </a:xfrm>
          <a:prstGeom prst="rect">
            <a:avLst/>
          </a:prstGeom>
          <a:noFill/>
        </p:spPr>
        <p:txBody>
          <a:bodyPr wrap="square" rtlCol="0">
            <a:spAutoFit/>
          </a:bodyPr>
          <a:lstStyle/>
          <a:p>
            <a:pPr algn="l"/>
            <a:r>
              <a:rPr lang="en-US" sz="1600" dirty="0"/>
              <a:t>R main contact: 30 µΩ</a:t>
            </a:r>
          </a:p>
        </p:txBody>
      </p:sp>
      <p:sp>
        <p:nvSpPr>
          <p:cNvPr id="39" name="Oval 38"/>
          <p:cNvSpPr/>
          <p:nvPr/>
        </p:nvSpPr>
        <p:spPr bwMode="auto">
          <a:xfrm>
            <a:off x="4625712" y="2342695"/>
            <a:ext cx="485775" cy="476250"/>
          </a:xfrm>
          <a:prstGeom prst="ellipse">
            <a:avLst/>
          </a:prstGeom>
          <a:solidFill>
            <a:schemeClr val="bg1"/>
          </a:solidFill>
          <a:ln w="254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0" name="TextBox 39"/>
          <p:cNvSpPr txBox="1"/>
          <p:nvPr/>
        </p:nvSpPr>
        <p:spPr>
          <a:xfrm>
            <a:off x="4599518" y="2395347"/>
            <a:ext cx="571500" cy="338554"/>
          </a:xfrm>
          <a:prstGeom prst="rect">
            <a:avLst/>
          </a:prstGeom>
          <a:noFill/>
        </p:spPr>
        <p:txBody>
          <a:bodyPr wrap="square" rtlCol="0">
            <a:spAutoFit/>
          </a:bodyPr>
          <a:lstStyle/>
          <a:p>
            <a:r>
              <a:rPr lang="en-US" sz="1600" dirty="0"/>
              <a:t>Ω</a:t>
            </a:r>
          </a:p>
        </p:txBody>
      </p:sp>
      <p:cxnSp>
        <p:nvCxnSpPr>
          <p:cNvPr id="41" name="Straight Connector 40"/>
          <p:cNvCxnSpPr>
            <a:endCxn id="39" idx="4"/>
          </p:cNvCxnSpPr>
          <p:nvPr/>
        </p:nvCxnSpPr>
        <p:spPr bwMode="auto">
          <a:xfrm flipV="1">
            <a:off x="4866300" y="2818945"/>
            <a:ext cx="2300" cy="118050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Straight Connector 41"/>
          <p:cNvCxnSpPr/>
          <p:nvPr/>
        </p:nvCxnSpPr>
        <p:spPr bwMode="auto">
          <a:xfrm flipH="1" flipV="1">
            <a:off x="4866300" y="1446031"/>
            <a:ext cx="1063" cy="889684"/>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lowchart: Connector 44"/>
          <p:cNvSpPr/>
          <p:nvPr/>
        </p:nvSpPr>
        <p:spPr bwMode="auto">
          <a:xfrm>
            <a:off x="3435210" y="3916238"/>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6" name="Flowchart: Connector 45"/>
          <p:cNvSpPr/>
          <p:nvPr/>
        </p:nvSpPr>
        <p:spPr bwMode="auto">
          <a:xfrm>
            <a:off x="2154943" y="3910009"/>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7" name="Flowchart: Connector 46"/>
          <p:cNvSpPr/>
          <p:nvPr/>
        </p:nvSpPr>
        <p:spPr bwMode="auto">
          <a:xfrm>
            <a:off x="3435210" y="1380072"/>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8" name="Flowchart: Connector 47"/>
          <p:cNvSpPr/>
          <p:nvPr/>
        </p:nvSpPr>
        <p:spPr bwMode="auto">
          <a:xfrm>
            <a:off x="2154943" y="1373843"/>
            <a:ext cx="133351" cy="133350"/>
          </a:xfrm>
          <a:prstGeom prst="flowChartConnector">
            <a:avLst/>
          </a:prstGeom>
          <a:solidFill>
            <a:schemeClr val="tx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54" name="TextBox 53"/>
          <p:cNvSpPr txBox="1"/>
          <p:nvPr/>
        </p:nvSpPr>
        <p:spPr>
          <a:xfrm>
            <a:off x="5204446" y="1765208"/>
            <a:ext cx="3822158" cy="1754326"/>
          </a:xfrm>
          <a:prstGeom prst="rect">
            <a:avLst/>
          </a:prstGeom>
          <a:noFill/>
        </p:spPr>
        <p:txBody>
          <a:bodyPr wrap="square" rtlCol="0">
            <a:spAutoFit/>
          </a:bodyPr>
          <a:lstStyle/>
          <a:p>
            <a:pPr algn="l"/>
            <a:r>
              <a:rPr lang="en-US" sz="1800" u="sng" dirty="0" err="1"/>
              <a:t>Contactos</a:t>
            </a:r>
            <a:r>
              <a:rPr lang="en-US" sz="1800" u="sng" dirty="0"/>
              <a:t> </a:t>
            </a:r>
            <a:r>
              <a:rPr lang="en-US" sz="1800" u="sng" dirty="0" err="1"/>
              <a:t>principales</a:t>
            </a:r>
            <a:r>
              <a:rPr lang="en-US" sz="1800" u="sng" dirty="0"/>
              <a:t> </a:t>
            </a:r>
            <a:r>
              <a:rPr lang="en-US" sz="1800" u="sng" dirty="0" err="1"/>
              <a:t>cerrados</a:t>
            </a:r>
            <a:endParaRPr lang="en-US" sz="1800" u="sng" dirty="0"/>
          </a:p>
          <a:p>
            <a:pPr algn="l"/>
            <a:endParaRPr lang="en-US" sz="1800" dirty="0"/>
          </a:p>
          <a:p>
            <a:pPr algn="l"/>
            <a:r>
              <a:rPr lang="en-US" sz="1800" dirty="0"/>
              <a:t>R = R </a:t>
            </a:r>
            <a:r>
              <a:rPr lang="en-US" sz="1800" dirty="0" err="1"/>
              <a:t>bucle</a:t>
            </a:r>
            <a:r>
              <a:rPr lang="en-US" sz="1800" dirty="0"/>
              <a:t> de tierra // R </a:t>
            </a:r>
            <a:r>
              <a:rPr lang="en-US" sz="1800" dirty="0" err="1"/>
              <a:t>contactos</a:t>
            </a:r>
            <a:r>
              <a:rPr lang="en-US" sz="1800" dirty="0"/>
              <a:t> de </a:t>
            </a:r>
            <a:r>
              <a:rPr lang="en-US" sz="1800" dirty="0" err="1"/>
              <a:t>arco</a:t>
            </a:r>
            <a:r>
              <a:rPr lang="en-US" sz="1800" dirty="0"/>
              <a:t> // R </a:t>
            </a:r>
            <a:r>
              <a:rPr lang="en-US" sz="1800" dirty="0" err="1"/>
              <a:t>contactos</a:t>
            </a:r>
            <a:r>
              <a:rPr lang="en-US" sz="1800" dirty="0"/>
              <a:t> </a:t>
            </a:r>
            <a:r>
              <a:rPr lang="en-US" sz="1800" dirty="0" err="1"/>
              <a:t>principales</a:t>
            </a:r>
            <a:r>
              <a:rPr lang="en-US" sz="1800" dirty="0"/>
              <a:t> = 3 // 6 // 0.03 </a:t>
            </a:r>
            <a:r>
              <a:rPr lang="en-US" sz="1800" dirty="0" err="1"/>
              <a:t>mΩ</a:t>
            </a:r>
            <a:r>
              <a:rPr lang="en-US" sz="1800" dirty="0"/>
              <a:t> </a:t>
            </a:r>
          </a:p>
          <a:p>
            <a:pPr algn="l"/>
            <a:r>
              <a:rPr lang="en-US" sz="1800" dirty="0"/>
              <a:t>= </a:t>
            </a:r>
            <a:r>
              <a:rPr lang="en-US" sz="1800" b="1" dirty="0"/>
              <a:t>29.6 µΩ</a:t>
            </a:r>
          </a:p>
        </p:txBody>
      </p:sp>
      <p:sp>
        <p:nvSpPr>
          <p:cNvPr id="29" name="Content Placeholder 2">
            <a:extLst>
              <a:ext uri="{FF2B5EF4-FFF2-40B4-BE49-F238E27FC236}">
                <a16:creationId xmlns:a16="http://schemas.microsoft.com/office/drawing/2014/main" id="{772D5B35-686B-490C-944F-712496837EA1}"/>
              </a:ext>
            </a:extLst>
          </p:cNvPr>
          <p:cNvSpPr txBox="1">
            <a:spLocks/>
          </p:cNvSpPr>
          <p:nvPr/>
        </p:nvSpPr>
        <p:spPr>
          <a:xfrm>
            <a:off x="523057" y="796911"/>
            <a:ext cx="6000569"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Circuito</a:t>
            </a:r>
            <a:r>
              <a:rPr lang="en-GB" kern="0" dirty="0"/>
              <a:t> </a:t>
            </a:r>
            <a:r>
              <a:rPr lang="en-GB" kern="0" dirty="0" err="1"/>
              <a:t>equivalente</a:t>
            </a:r>
            <a:endParaRPr lang="en-GB" kern="0" dirty="0"/>
          </a:p>
        </p:txBody>
      </p:sp>
      <p:sp>
        <p:nvSpPr>
          <p:cNvPr id="30" name="Title 1">
            <a:extLst>
              <a:ext uri="{FF2B5EF4-FFF2-40B4-BE49-F238E27FC236}">
                <a16:creationId xmlns:a16="http://schemas.microsoft.com/office/drawing/2014/main" id="{B4E7476C-8A66-4DE0-A87C-E6E59B6E8E59}"/>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Tree>
    <p:extLst>
      <p:ext uri="{BB962C8B-B14F-4D97-AF65-F5344CB8AC3E}">
        <p14:creationId xmlns:p14="http://schemas.microsoft.com/office/powerpoint/2010/main" val="2341985255"/>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57680478"/>
              </p:ext>
            </p:extLst>
          </p:nvPr>
        </p:nvGraphicFramePr>
        <p:xfrm>
          <a:off x="427363" y="1485995"/>
          <a:ext cx="7327900" cy="322738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915263" y="1557678"/>
            <a:ext cx="2863714" cy="307777"/>
          </a:xfrm>
          <a:prstGeom prst="rect">
            <a:avLst/>
          </a:prstGeom>
          <a:noFill/>
        </p:spPr>
        <p:txBody>
          <a:bodyPr wrap="square" rtlCol="0">
            <a:spAutoFit/>
          </a:bodyPr>
          <a:lstStyle/>
          <a:p>
            <a:r>
              <a:rPr lang="en-US" sz="1400" dirty="0"/>
              <a:t>R </a:t>
            </a:r>
            <a:r>
              <a:rPr lang="en-US" sz="1400" dirty="0" err="1"/>
              <a:t>bucle</a:t>
            </a:r>
            <a:r>
              <a:rPr lang="en-US" sz="1400" dirty="0"/>
              <a:t> de tierra, e.g. 3 </a:t>
            </a:r>
            <a:r>
              <a:rPr lang="en-US" sz="1400" dirty="0" err="1"/>
              <a:t>mΩ</a:t>
            </a:r>
            <a:endParaRPr lang="en-US" sz="1400" dirty="0"/>
          </a:p>
        </p:txBody>
      </p:sp>
      <p:sp>
        <p:nvSpPr>
          <p:cNvPr id="6" name="TextBox 5"/>
          <p:cNvSpPr txBox="1"/>
          <p:nvPr/>
        </p:nvSpPr>
        <p:spPr>
          <a:xfrm>
            <a:off x="5877895" y="1385158"/>
            <a:ext cx="2643206" cy="523220"/>
          </a:xfrm>
          <a:prstGeom prst="rect">
            <a:avLst/>
          </a:prstGeom>
          <a:noFill/>
        </p:spPr>
        <p:txBody>
          <a:bodyPr wrap="square" rtlCol="0">
            <a:spAutoFit/>
          </a:bodyPr>
          <a:lstStyle/>
          <a:p>
            <a:pPr algn="l"/>
            <a:r>
              <a:rPr lang="en-US" sz="1400" dirty="0"/>
              <a:t>R </a:t>
            </a:r>
            <a:r>
              <a:rPr lang="en-US" sz="1400" dirty="0" err="1"/>
              <a:t>contactos</a:t>
            </a:r>
            <a:r>
              <a:rPr lang="en-US" sz="1400" dirty="0"/>
              <a:t> de </a:t>
            </a:r>
            <a:r>
              <a:rPr lang="en-US" sz="1400" dirty="0" err="1"/>
              <a:t>arco</a:t>
            </a:r>
            <a:r>
              <a:rPr lang="en-US" sz="1400" dirty="0"/>
              <a:t> // </a:t>
            </a:r>
          </a:p>
          <a:p>
            <a:pPr algn="l"/>
            <a:r>
              <a:rPr lang="en-US" sz="1400" dirty="0"/>
              <a:t>R </a:t>
            </a:r>
            <a:r>
              <a:rPr lang="en-US" sz="1400" dirty="0" err="1"/>
              <a:t>bucle</a:t>
            </a:r>
            <a:r>
              <a:rPr lang="en-US" sz="1400" dirty="0"/>
              <a:t> de tierra e.g. 2 </a:t>
            </a:r>
            <a:r>
              <a:rPr lang="en-US" sz="1400" dirty="0" err="1"/>
              <a:t>mΩ</a:t>
            </a:r>
            <a:endParaRPr lang="en-US" sz="1400" dirty="0"/>
          </a:p>
        </p:txBody>
      </p:sp>
      <p:sp>
        <p:nvSpPr>
          <p:cNvPr id="7" name="TextBox 6"/>
          <p:cNvSpPr txBox="1"/>
          <p:nvPr/>
        </p:nvSpPr>
        <p:spPr>
          <a:xfrm>
            <a:off x="3689492" y="3409215"/>
            <a:ext cx="4083442" cy="307777"/>
          </a:xfrm>
          <a:prstGeom prst="rect">
            <a:avLst/>
          </a:prstGeom>
          <a:noFill/>
        </p:spPr>
        <p:txBody>
          <a:bodyPr wrap="square" rtlCol="0">
            <a:spAutoFit/>
          </a:bodyPr>
          <a:lstStyle/>
          <a:p>
            <a:r>
              <a:rPr lang="en-US" sz="1400" dirty="0"/>
              <a:t>Resistencia </a:t>
            </a:r>
            <a:r>
              <a:rPr lang="en-US" sz="1400" dirty="0" err="1"/>
              <a:t>en</a:t>
            </a:r>
            <a:r>
              <a:rPr lang="en-US" sz="1400" dirty="0"/>
              <a:t> </a:t>
            </a:r>
            <a:r>
              <a:rPr lang="en-US" sz="1400" dirty="0" err="1"/>
              <a:t>contactos</a:t>
            </a:r>
            <a:r>
              <a:rPr lang="en-US" sz="1400" dirty="0"/>
              <a:t> </a:t>
            </a:r>
            <a:r>
              <a:rPr lang="en-US" sz="1400" dirty="0" err="1"/>
              <a:t>principales</a:t>
            </a:r>
            <a:r>
              <a:rPr lang="en-US" sz="1400" dirty="0"/>
              <a:t>, e.g. 30 µΩ</a:t>
            </a:r>
          </a:p>
        </p:txBody>
      </p:sp>
      <p:cxnSp>
        <p:nvCxnSpPr>
          <p:cNvPr id="8" name="Straight Connector 7"/>
          <p:cNvCxnSpPr/>
          <p:nvPr/>
        </p:nvCxnSpPr>
        <p:spPr bwMode="auto">
          <a:xfrm>
            <a:off x="3388621" y="2279170"/>
            <a:ext cx="3714776" cy="0"/>
          </a:xfrm>
          <a:prstGeom prst="line">
            <a:avLst/>
          </a:prstGeom>
          <a:solidFill>
            <a:schemeClr val="accent1"/>
          </a:solidFill>
          <a:ln w="38100" cap="flat" cmpd="sng" algn="ctr">
            <a:solidFill>
              <a:srgbClr val="0070C0"/>
            </a:solidFill>
            <a:prstDash val="dash"/>
            <a:miter lim="800000"/>
            <a:headEnd type="none" w="sm" len="sm"/>
            <a:tailEnd type="none" w="sm" len="sm"/>
          </a:ln>
          <a:effectLst/>
        </p:spPr>
      </p:cxnSp>
      <p:sp>
        <p:nvSpPr>
          <p:cNvPr id="9" name="TextBox 8"/>
          <p:cNvSpPr txBox="1"/>
          <p:nvPr/>
        </p:nvSpPr>
        <p:spPr>
          <a:xfrm>
            <a:off x="5715337" y="2380988"/>
            <a:ext cx="1857388" cy="307777"/>
          </a:xfrm>
          <a:prstGeom prst="rect">
            <a:avLst/>
          </a:prstGeom>
          <a:noFill/>
        </p:spPr>
        <p:txBody>
          <a:bodyPr wrap="square" rtlCol="0">
            <a:spAutoFit/>
          </a:bodyPr>
          <a:lstStyle/>
          <a:p>
            <a:r>
              <a:rPr lang="en-US" sz="1400" dirty="0"/>
              <a:t>Umbral, 1000 µΩ</a:t>
            </a:r>
          </a:p>
        </p:txBody>
      </p:sp>
      <p:sp>
        <p:nvSpPr>
          <p:cNvPr id="10" name="TextBox 9"/>
          <p:cNvSpPr txBox="1"/>
          <p:nvPr/>
        </p:nvSpPr>
        <p:spPr>
          <a:xfrm>
            <a:off x="4280381" y="1625907"/>
            <a:ext cx="785818" cy="307777"/>
          </a:xfrm>
          <a:prstGeom prst="rect">
            <a:avLst/>
          </a:prstGeom>
          <a:noFill/>
        </p:spPr>
        <p:txBody>
          <a:bodyPr wrap="square" rtlCol="0">
            <a:spAutoFit/>
          </a:bodyPr>
          <a:lstStyle/>
          <a:p>
            <a:r>
              <a:rPr lang="en-US" sz="1400" dirty="0"/>
              <a:t>4-7 </a:t>
            </a:r>
            <a:r>
              <a:rPr lang="en-US" sz="1400" dirty="0" err="1"/>
              <a:t>ms</a:t>
            </a:r>
            <a:endParaRPr lang="en-US" sz="1400" dirty="0"/>
          </a:p>
        </p:txBody>
      </p:sp>
      <p:cxnSp>
        <p:nvCxnSpPr>
          <p:cNvPr id="11" name="Straight Arrow Connector 10"/>
          <p:cNvCxnSpPr/>
          <p:nvPr/>
        </p:nvCxnSpPr>
        <p:spPr bwMode="auto">
          <a:xfrm>
            <a:off x="4249643" y="1872580"/>
            <a:ext cx="928694" cy="1588"/>
          </a:xfrm>
          <a:prstGeom prst="straightConnector1">
            <a:avLst/>
          </a:prstGeom>
          <a:solidFill>
            <a:schemeClr val="accent1"/>
          </a:solidFill>
          <a:ln w="12700" cap="flat" cmpd="sng" algn="ctr">
            <a:solidFill>
              <a:schemeClr val="tx1"/>
            </a:solidFill>
            <a:prstDash val="solid"/>
            <a:miter lim="800000"/>
            <a:headEnd type="arrow"/>
            <a:tailEnd type="arrow"/>
          </a:ln>
          <a:effectLst/>
        </p:spPr>
      </p:cxnSp>
      <p:cxnSp>
        <p:nvCxnSpPr>
          <p:cNvPr id="12" name="Straight Arrow Connector 11"/>
          <p:cNvCxnSpPr/>
          <p:nvPr/>
        </p:nvCxnSpPr>
        <p:spPr bwMode="auto">
          <a:xfrm flipH="1">
            <a:off x="5310157" y="1577321"/>
            <a:ext cx="625412" cy="368285"/>
          </a:xfrm>
          <a:prstGeom prst="straightConnector1">
            <a:avLst/>
          </a:prstGeom>
          <a:solidFill>
            <a:schemeClr val="accent1"/>
          </a:solidFill>
          <a:ln w="12700" cap="flat" cmpd="sng" algn="ctr">
            <a:solidFill>
              <a:schemeClr val="tx1"/>
            </a:solidFill>
            <a:prstDash val="solid"/>
            <a:miter lim="800000"/>
            <a:headEnd type="none" w="sm" len="sm"/>
            <a:tailEnd type="arrow"/>
          </a:ln>
          <a:effectLst/>
        </p:spPr>
      </p:cxnSp>
      <p:cxnSp>
        <p:nvCxnSpPr>
          <p:cNvPr id="14" name="Straight Arrow Connector 13"/>
          <p:cNvCxnSpPr/>
          <p:nvPr/>
        </p:nvCxnSpPr>
        <p:spPr bwMode="auto">
          <a:xfrm flipV="1">
            <a:off x="3192369" y="2035744"/>
            <a:ext cx="879894" cy="284672"/>
          </a:xfrm>
          <a:prstGeom prst="straightConnector1">
            <a:avLst/>
          </a:prstGeom>
          <a:solidFill>
            <a:schemeClr val="accent1"/>
          </a:solidFill>
          <a:ln w="12700" cap="flat" cmpd="sng" algn="ctr">
            <a:solidFill>
              <a:schemeClr val="tx1"/>
            </a:solidFill>
            <a:prstDash val="solid"/>
            <a:miter lim="800000"/>
            <a:headEnd type="none" w="sm" len="sm"/>
            <a:tailEnd type="arrow"/>
          </a:ln>
          <a:effectLst/>
        </p:spPr>
      </p:cxnSp>
      <p:sp>
        <p:nvSpPr>
          <p:cNvPr id="15" name="TextBox 14"/>
          <p:cNvSpPr txBox="1"/>
          <p:nvPr/>
        </p:nvSpPr>
        <p:spPr>
          <a:xfrm>
            <a:off x="1499184" y="2099674"/>
            <a:ext cx="1858699" cy="523220"/>
          </a:xfrm>
          <a:prstGeom prst="rect">
            <a:avLst/>
          </a:prstGeom>
          <a:noFill/>
        </p:spPr>
        <p:txBody>
          <a:bodyPr wrap="square" rtlCol="0">
            <a:spAutoFit/>
          </a:bodyPr>
          <a:lstStyle/>
          <a:p>
            <a:pPr algn="l"/>
            <a:r>
              <a:rPr lang="en-US" sz="1400" dirty="0" err="1"/>
              <a:t>Tiempo</a:t>
            </a:r>
            <a:r>
              <a:rPr lang="en-US" sz="1400" dirty="0"/>
              <a:t> de </a:t>
            </a:r>
            <a:r>
              <a:rPr lang="en-US" sz="1400" dirty="0" err="1"/>
              <a:t>cierre</a:t>
            </a:r>
            <a:r>
              <a:rPr lang="en-US" sz="1400" dirty="0"/>
              <a:t> de </a:t>
            </a:r>
            <a:r>
              <a:rPr lang="en-US" sz="1400" dirty="0" err="1"/>
              <a:t>acuerdo</a:t>
            </a:r>
            <a:r>
              <a:rPr lang="en-US" sz="1400" dirty="0"/>
              <a:t> a </a:t>
            </a:r>
            <a:r>
              <a:rPr lang="en-US" sz="1400" dirty="0" err="1"/>
              <a:t>normas</a:t>
            </a:r>
            <a:endParaRPr lang="en-US" sz="1400" dirty="0"/>
          </a:p>
        </p:txBody>
      </p:sp>
      <p:cxnSp>
        <p:nvCxnSpPr>
          <p:cNvPr id="19" name="Straight Arrow Connector 18"/>
          <p:cNvCxnSpPr/>
          <p:nvPr/>
        </p:nvCxnSpPr>
        <p:spPr bwMode="auto">
          <a:xfrm flipV="1">
            <a:off x="4684738" y="2310567"/>
            <a:ext cx="474453" cy="448573"/>
          </a:xfrm>
          <a:prstGeom prst="straightConnector1">
            <a:avLst/>
          </a:prstGeom>
          <a:solidFill>
            <a:schemeClr val="accent1"/>
          </a:solidFill>
          <a:ln w="12700" cap="flat" cmpd="sng" algn="ctr">
            <a:solidFill>
              <a:schemeClr val="tx1"/>
            </a:solidFill>
            <a:prstDash val="solid"/>
            <a:miter lim="800000"/>
            <a:headEnd type="none" w="sm" len="sm"/>
            <a:tailEnd type="arrow"/>
          </a:ln>
          <a:effectLst/>
        </p:spPr>
      </p:cxnSp>
      <p:sp>
        <p:nvSpPr>
          <p:cNvPr id="24" name="TextBox 23"/>
          <p:cNvSpPr txBox="1"/>
          <p:nvPr/>
        </p:nvSpPr>
        <p:spPr>
          <a:xfrm>
            <a:off x="2907244" y="2580266"/>
            <a:ext cx="1858699" cy="523220"/>
          </a:xfrm>
          <a:prstGeom prst="rect">
            <a:avLst/>
          </a:prstGeom>
          <a:noFill/>
        </p:spPr>
        <p:txBody>
          <a:bodyPr wrap="square" rtlCol="0">
            <a:spAutoFit/>
          </a:bodyPr>
          <a:lstStyle/>
          <a:p>
            <a:r>
              <a:rPr lang="en-US" sz="1400" dirty="0" err="1"/>
              <a:t>Tiempo</a:t>
            </a:r>
            <a:r>
              <a:rPr lang="en-US" sz="1400" dirty="0"/>
              <a:t> de </a:t>
            </a:r>
            <a:r>
              <a:rPr lang="en-US" sz="1400" dirty="0" err="1"/>
              <a:t>cierre</a:t>
            </a:r>
            <a:r>
              <a:rPr lang="en-US" sz="1400" dirty="0"/>
              <a:t> </a:t>
            </a:r>
            <a:r>
              <a:rPr lang="en-US" sz="1400" dirty="0" err="1"/>
              <a:t>en</a:t>
            </a:r>
            <a:r>
              <a:rPr lang="en-US" sz="1400" dirty="0"/>
              <a:t> el </a:t>
            </a:r>
            <a:r>
              <a:rPr lang="en-US" sz="1400" dirty="0" err="1"/>
              <a:t>método</a:t>
            </a:r>
            <a:r>
              <a:rPr lang="en-US" sz="1400" dirty="0"/>
              <a:t> DRM</a:t>
            </a:r>
          </a:p>
        </p:txBody>
      </p:sp>
      <p:sp>
        <p:nvSpPr>
          <p:cNvPr id="16" name="Content Placeholder 2">
            <a:extLst>
              <a:ext uri="{FF2B5EF4-FFF2-40B4-BE49-F238E27FC236}">
                <a16:creationId xmlns:a16="http://schemas.microsoft.com/office/drawing/2014/main" id="{ACBD72CA-E5A5-404A-A3CF-38E5A350C9CF}"/>
              </a:ext>
            </a:extLst>
          </p:cNvPr>
          <p:cNvSpPr txBox="1">
            <a:spLocks/>
          </p:cNvSpPr>
          <p:nvPr/>
        </p:nvSpPr>
        <p:spPr>
          <a:xfrm>
            <a:off x="523057" y="944051"/>
            <a:ext cx="6000569"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Operación</a:t>
            </a:r>
            <a:r>
              <a:rPr lang="en-GB" kern="0" dirty="0"/>
              <a:t> de </a:t>
            </a:r>
            <a:r>
              <a:rPr lang="en-GB" kern="0" dirty="0" err="1" smtClean="0"/>
              <a:t>cierre</a:t>
            </a:r>
            <a:r>
              <a:rPr lang="en-GB" kern="0" dirty="0" smtClean="0"/>
              <a:t> </a:t>
            </a:r>
            <a:r>
              <a:rPr lang="en-GB" kern="0" dirty="0"/>
              <a:t>– DRM (Dual Ground)</a:t>
            </a:r>
          </a:p>
        </p:txBody>
      </p:sp>
      <p:sp>
        <p:nvSpPr>
          <p:cNvPr id="17" name="Title 1">
            <a:extLst>
              <a:ext uri="{FF2B5EF4-FFF2-40B4-BE49-F238E27FC236}">
                <a16:creationId xmlns:a16="http://schemas.microsoft.com/office/drawing/2014/main" id="{1AD0C976-940F-4A27-81A4-1A1B67A74FE8}"/>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Tree>
    <p:extLst>
      <p:ext uri="{BB962C8B-B14F-4D97-AF65-F5344CB8AC3E}">
        <p14:creationId xmlns:p14="http://schemas.microsoft.com/office/powerpoint/2010/main" val="143358371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in)">
                                      <p:cBhvr>
                                        <p:cTn id="7" dur="500"/>
                                        <p:tgtEl>
                                          <p:spTgt spid="15"/>
                                        </p:tgtEl>
                                      </p:cBhvr>
                                    </p:animEffect>
                                  </p:childTnLst>
                                </p:cTn>
                              </p:par>
                              <p:par>
                                <p:cTn id="8" presetID="4" presetClass="entr" presetSubtype="16"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ox(in)">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ox(in)">
                                      <p:cBhvr>
                                        <p:cTn id="15" dur="500"/>
                                        <p:tgtEl>
                                          <p:spTgt spid="24"/>
                                        </p:tgtEl>
                                      </p:cBhvr>
                                    </p:animEffect>
                                  </p:childTnLst>
                                </p:cTn>
                              </p:par>
                              <p:par>
                                <p:cTn id="16" presetID="4" presetClass="entr" presetSubtype="16"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ox(in)">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7444" y="1275908"/>
            <a:ext cx="4228990" cy="3072409"/>
          </a:xfrm>
        </p:spPr>
        <p:txBody>
          <a:bodyPr/>
          <a:lstStyle/>
          <a:p>
            <a:pPr>
              <a:buFont typeface="Arial" panose="020B0604020202020204" pitchFamily="34" charset="0"/>
              <a:buChar char="•"/>
            </a:pPr>
            <a:r>
              <a:rPr lang="en-US" sz="1600" dirty="0" err="1"/>
              <a:t>Ejemplo</a:t>
            </a:r>
            <a:r>
              <a:rPr lang="en-US" sz="1600" dirty="0"/>
              <a:t> de DRM </a:t>
            </a:r>
            <a:r>
              <a:rPr lang="en-US" sz="1600" dirty="0" err="1"/>
              <a:t>en</a:t>
            </a:r>
            <a:r>
              <a:rPr lang="en-US" sz="1600" dirty="0"/>
              <a:t> </a:t>
            </a:r>
            <a:r>
              <a:rPr lang="en-US" sz="1600" dirty="0" err="1"/>
              <a:t>interruptor</a:t>
            </a:r>
            <a:r>
              <a:rPr lang="en-US" sz="1600" dirty="0"/>
              <a:t> de </a:t>
            </a:r>
            <a:r>
              <a:rPr lang="en-US" sz="1600" dirty="0" err="1"/>
              <a:t>tanque</a:t>
            </a:r>
            <a:r>
              <a:rPr lang="en-US" sz="1600" dirty="0"/>
              <a:t> vivo de 2 </a:t>
            </a:r>
            <a:r>
              <a:rPr lang="en-US" sz="1600" dirty="0" err="1"/>
              <a:t>cámaras</a:t>
            </a:r>
            <a:r>
              <a:rPr lang="en-US" sz="1600" dirty="0"/>
              <a:t>/</a:t>
            </a:r>
            <a:r>
              <a:rPr lang="en-US" sz="1600" dirty="0" err="1"/>
              <a:t>fase</a:t>
            </a:r>
            <a:endParaRPr lang="en-US" sz="1600" dirty="0"/>
          </a:p>
          <a:p>
            <a:pPr>
              <a:buFont typeface="Arial" panose="020B0604020202020204" pitchFamily="34" charset="0"/>
              <a:buChar char="•"/>
            </a:pPr>
            <a:r>
              <a:rPr lang="en-US" sz="1600" dirty="0" err="1"/>
              <a:t>Límite</a:t>
            </a:r>
            <a:r>
              <a:rPr lang="en-US" sz="1600" dirty="0"/>
              <a:t> por </a:t>
            </a:r>
            <a:r>
              <a:rPr lang="en-US" sz="1600" dirty="0" err="1"/>
              <a:t>defecto</a:t>
            </a:r>
            <a:r>
              <a:rPr lang="en-US" sz="1600" dirty="0"/>
              <a:t>: 5 </a:t>
            </a:r>
            <a:r>
              <a:rPr lang="en-US" sz="1600" dirty="0" err="1"/>
              <a:t>mΩ</a:t>
            </a:r>
            <a:endParaRPr lang="en-US" sz="1600" dirty="0"/>
          </a:p>
          <a:p>
            <a:pPr>
              <a:buFont typeface="Arial" panose="020B0604020202020204" pitchFamily="34" charset="0"/>
              <a:buChar char="•"/>
            </a:pPr>
            <a:r>
              <a:rPr lang="en-US" sz="1600" dirty="0"/>
              <a:t>Primer toque de la </a:t>
            </a:r>
            <a:r>
              <a:rPr lang="en-US" sz="1600" dirty="0" err="1"/>
              <a:t>cámara</a:t>
            </a:r>
            <a:r>
              <a:rPr lang="en-US" sz="1600" dirty="0"/>
              <a:t> 1 (</a:t>
            </a:r>
            <a:r>
              <a:rPr lang="en-US" sz="1600" dirty="0" err="1"/>
              <a:t>contactos</a:t>
            </a:r>
            <a:r>
              <a:rPr lang="en-US" sz="1600" dirty="0"/>
              <a:t> de </a:t>
            </a:r>
            <a:r>
              <a:rPr lang="en-US" sz="1600" dirty="0" err="1"/>
              <a:t>arco</a:t>
            </a:r>
            <a:r>
              <a:rPr lang="en-US" sz="1600" dirty="0"/>
              <a:t>): &lt; 5 </a:t>
            </a:r>
            <a:r>
              <a:rPr lang="en-US" sz="1600" dirty="0" err="1"/>
              <a:t>mΩ</a:t>
            </a:r>
            <a:endParaRPr lang="en-US" sz="1600" dirty="0"/>
          </a:p>
          <a:p>
            <a:pPr>
              <a:buFont typeface="Arial" panose="020B0604020202020204" pitchFamily="34" charset="0"/>
              <a:buChar char="•"/>
            </a:pPr>
            <a:r>
              <a:rPr lang="en-US" sz="1600" dirty="0"/>
              <a:t>Primer toque de la </a:t>
            </a:r>
            <a:r>
              <a:rPr lang="en-US" sz="1600" dirty="0" err="1"/>
              <a:t>cámara</a:t>
            </a:r>
            <a:r>
              <a:rPr lang="en-US" sz="1600" dirty="0"/>
              <a:t> 2 (</a:t>
            </a:r>
            <a:r>
              <a:rPr lang="en-US" sz="1600" dirty="0" err="1"/>
              <a:t>contactos</a:t>
            </a:r>
            <a:r>
              <a:rPr lang="en-US" sz="1600" dirty="0"/>
              <a:t> de </a:t>
            </a:r>
            <a:r>
              <a:rPr lang="en-US" sz="1600" dirty="0" err="1"/>
              <a:t>arco</a:t>
            </a:r>
            <a:r>
              <a:rPr lang="en-US" sz="1600" dirty="0"/>
              <a:t>): &gt; 5 </a:t>
            </a:r>
            <a:r>
              <a:rPr lang="en-US" sz="1600" dirty="0" err="1"/>
              <a:t>mΩ</a:t>
            </a:r>
            <a:endParaRPr lang="en-US" sz="1600" dirty="0"/>
          </a:p>
          <a:p>
            <a:pPr>
              <a:buFont typeface="Arial" panose="020B0604020202020204" pitchFamily="34" charset="0"/>
              <a:buChar char="•"/>
            </a:pPr>
            <a:r>
              <a:rPr lang="en-US" sz="1600" dirty="0" err="1"/>
              <a:t>Discrepancia</a:t>
            </a:r>
            <a:r>
              <a:rPr lang="en-US" sz="1600" dirty="0"/>
              <a:t> </a:t>
            </a:r>
            <a:r>
              <a:rPr lang="en-US" sz="1600" dirty="0" err="1"/>
              <a:t>en</a:t>
            </a:r>
            <a:r>
              <a:rPr lang="en-US" sz="1600" dirty="0"/>
              <a:t> </a:t>
            </a:r>
            <a:r>
              <a:rPr lang="en-US" sz="1600" dirty="0" err="1"/>
              <a:t>éste</a:t>
            </a:r>
            <a:r>
              <a:rPr lang="en-US" sz="1600" dirty="0"/>
              <a:t> </a:t>
            </a:r>
            <a:r>
              <a:rPr lang="en-US" sz="1600" dirty="0" err="1"/>
              <a:t>caso</a:t>
            </a:r>
            <a:r>
              <a:rPr lang="en-US" sz="1600" dirty="0"/>
              <a:t>: 2 </a:t>
            </a:r>
            <a:r>
              <a:rPr lang="en-US" sz="1600" dirty="0" err="1"/>
              <a:t>ms</a:t>
            </a:r>
            <a:endParaRPr lang="en-US" sz="1600" dirty="0"/>
          </a:p>
          <a:p>
            <a:pPr>
              <a:buFont typeface="Arial" panose="020B0604020202020204" pitchFamily="34" charset="0"/>
              <a:buChar char="•"/>
            </a:pPr>
            <a:r>
              <a:rPr lang="en-US" sz="1600" dirty="0" err="1"/>
              <a:t>Máxima</a:t>
            </a:r>
            <a:r>
              <a:rPr lang="en-US" sz="1600" dirty="0"/>
              <a:t> </a:t>
            </a:r>
            <a:r>
              <a:rPr lang="en-US" sz="1600" dirty="0" err="1"/>
              <a:t>diefrencia</a:t>
            </a:r>
            <a:r>
              <a:rPr lang="en-US" sz="1600" dirty="0"/>
              <a:t> entre </a:t>
            </a:r>
            <a:r>
              <a:rPr lang="en-US" sz="1600" dirty="0" err="1"/>
              <a:t>cámaras</a:t>
            </a:r>
            <a:r>
              <a:rPr lang="en-US" sz="1600" dirty="0"/>
              <a:t> de la </a:t>
            </a:r>
            <a:r>
              <a:rPr lang="en-US" sz="1600" dirty="0" err="1"/>
              <a:t>misma</a:t>
            </a:r>
            <a:r>
              <a:rPr lang="en-US" sz="1600" dirty="0"/>
              <a:t> </a:t>
            </a:r>
            <a:r>
              <a:rPr lang="en-US" sz="1600" dirty="0" err="1"/>
              <a:t>fase</a:t>
            </a:r>
            <a:r>
              <a:rPr lang="en-US" sz="1600" dirty="0"/>
              <a:t> de </a:t>
            </a:r>
            <a:r>
              <a:rPr lang="en-US" sz="1600" dirty="0" err="1"/>
              <a:t>acuerdo</a:t>
            </a:r>
            <a:r>
              <a:rPr lang="en-US" sz="1600" dirty="0"/>
              <a:t> a IEC62271-100: 1/8 </a:t>
            </a:r>
            <a:r>
              <a:rPr lang="en-US" sz="1600" dirty="0" err="1"/>
              <a:t>ciclo</a:t>
            </a:r>
            <a:r>
              <a:rPr lang="en-US" sz="1600" dirty="0"/>
              <a:t> (</a:t>
            </a:r>
            <a:r>
              <a:rPr lang="en-US" sz="1600" dirty="0" err="1"/>
              <a:t>apertura</a:t>
            </a:r>
            <a:r>
              <a:rPr lang="en-US" sz="1600" dirty="0"/>
              <a:t>)</a:t>
            </a:r>
          </a:p>
          <a:p>
            <a:pPr marL="0" indent="0">
              <a:buNone/>
            </a:pPr>
            <a:endParaRPr lang="en-US" dirty="0"/>
          </a:p>
          <a:p>
            <a:endParaRPr lang="en-US" dirty="0"/>
          </a:p>
        </p:txBody>
      </p:sp>
      <p:grpSp>
        <p:nvGrpSpPr>
          <p:cNvPr id="6" name="Grupo 5">
            <a:extLst>
              <a:ext uri="{FF2B5EF4-FFF2-40B4-BE49-F238E27FC236}">
                <a16:creationId xmlns:a16="http://schemas.microsoft.com/office/drawing/2014/main" id="{B0F561BF-73F6-4BDC-A82E-226C621C00EF}"/>
              </a:ext>
            </a:extLst>
          </p:cNvPr>
          <p:cNvGrpSpPr/>
          <p:nvPr/>
        </p:nvGrpSpPr>
        <p:grpSpPr>
          <a:xfrm>
            <a:off x="5103623" y="1275904"/>
            <a:ext cx="3678866" cy="3240004"/>
            <a:chOff x="4933151" y="1013584"/>
            <a:chExt cx="4210850" cy="3714978"/>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3151" y="1013584"/>
              <a:ext cx="4210850" cy="37149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Straight Arrow Connector 10"/>
            <p:cNvCxnSpPr/>
            <p:nvPr/>
          </p:nvCxnSpPr>
          <p:spPr bwMode="auto">
            <a:xfrm flipV="1">
              <a:off x="6216383" y="2266790"/>
              <a:ext cx="353466" cy="407254"/>
            </a:xfrm>
            <a:prstGeom prst="straightConnector1">
              <a:avLst/>
            </a:prstGeom>
            <a:solidFill>
              <a:schemeClr val="accent1"/>
            </a:solidFill>
            <a:ln w="12700" cap="flat" cmpd="sng" algn="ctr">
              <a:solidFill>
                <a:srgbClr val="FF0000"/>
              </a:solidFill>
              <a:prstDash val="solid"/>
              <a:miter lim="800000"/>
              <a:headEnd type="none" w="sm" len="sm"/>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Arrow Connector 12"/>
            <p:cNvCxnSpPr/>
            <p:nvPr/>
          </p:nvCxnSpPr>
          <p:spPr bwMode="auto">
            <a:xfrm flipV="1">
              <a:off x="6300907" y="4011066"/>
              <a:ext cx="353466" cy="407254"/>
            </a:xfrm>
            <a:prstGeom prst="straightConnector1">
              <a:avLst/>
            </a:prstGeom>
            <a:solidFill>
              <a:schemeClr val="accent1"/>
            </a:solidFill>
            <a:ln w="12700" cap="flat" cmpd="sng" algn="ctr">
              <a:solidFill>
                <a:srgbClr val="FF0000"/>
              </a:solidFill>
              <a:prstDash val="solid"/>
              <a:miter lim="800000"/>
              <a:headEnd type="none" w="sm" len="sm"/>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9"/>
            <p:cNvCxnSpPr/>
            <p:nvPr/>
          </p:nvCxnSpPr>
          <p:spPr bwMode="auto">
            <a:xfrm>
              <a:off x="6731213" y="4402951"/>
              <a:ext cx="937453" cy="0"/>
            </a:xfrm>
            <a:prstGeom prst="straightConnector1">
              <a:avLst/>
            </a:prstGeom>
            <a:solidFill>
              <a:schemeClr val="accent1"/>
            </a:solidFill>
            <a:ln w="12700" cap="flat" cmpd="sng" algn="ctr">
              <a:solidFill>
                <a:srgbClr val="FF0000"/>
              </a:solidFill>
              <a:prstDash val="solid"/>
              <a:miter lim="800000"/>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p:cNvCxnSpPr/>
            <p:nvPr/>
          </p:nvCxnSpPr>
          <p:spPr bwMode="auto">
            <a:xfrm>
              <a:off x="6731213" y="4191641"/>
              <a:ext cx="0" cy="311203"/>
            </a:xfrm>
            <a:prstGeom prst="line">
              <a:avLst/>
            </a:prstGeom>
            <a:solidFill>
              <a:schemeClr val="accent1"/>
            </a:solidFill>
            <a:ln w="1270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p:cNvCxnSpPr/>
            <p:nvPr/>
          </p:nvCxnSpPr>
          <p:spPr bwMode="auto">
            <a:xfrm>
              <a:off x="7676350" y="4178193"/>
              <a:ext cx="0" cy="311203"/>
            </a:xfrm>
            <a:prstGeom prst="line">
              <a:avLst/>
            </a:prstGeom>
            <a:solidFill>
              <a:schemeClr val="accent1"/>
            </a:solidFill>
            <a:ln w="1270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6608268" y="4095340"/>
              <a:ext cx="1167973" cy="352896"/>
            </a:xfrm>
            <a:prstGeom prst="rect">
              <a:avLst/>
            </a:prstGeom>
            <a:noFill/>
          </p:spPr>
          <p:txBody>
            <a:bodyPr wrap="square" rtlCol="0">
              <a:spAutoFit/>
            </a:bodyPr>
            <a:lstStyle/>
            <a:p>
              <a:r>
                <a:rPr lang="en-US" sz="1400" dirty="0">
                  <a:solidFill>
                    <a:srgbClr val="FF0000"/>
                  </a:solidFill>
                </a:rPr>
                <a:t>2 </a:t>
              </a:r>
              <a:r>
                <a:rPr lang="en-US" sz="1400" dirty="0" err="1">
                  <a:solidFill>
                    <a:srgbClr val="FF0000"/>
                  </a:solidFill>
                </a:rPr>
                <a:t>ms</a:t>
              </a:r>
              <a:endParaRPr lang="en-US" sz="1400" dirty="0">
                <a:solidFill>
                  <a:srgbClr val="FF0000"/>
                </a:solidFill>
              </a:endParaRPr>
            </a:p>
          </p:txBody>
        </p:sp>
      </p:grpSp>
      <p:sp>
        <p:nvSpPr>
          <p:cNvPr id="16" name="Content Placeholder 2">
            <a:extLst>
              <a:ext uri="{FF2B5EF4-FFF2-40B4-BE49-F238E27FC236}">
                <a16:creationId xmlns:a16="http://schemas.microsoft.com/office/drawing/2014/main" id="{FB9B8E99-1BD6-44CD-A1ED-239399FDE12F}"/>
              </a:ext>
            </a:extLst>
          </p:cNvPr>
          <p:cNvSpPr txBox="1">
            <a:spLocks/>
          </p:cNvSpPr>
          <p:nvPr/>
        </p:nvSpPr>
        <p:spPr>
          <a:xfrm>
            <a:off x="523057" y="796911"/>
            <a:ext cx="6000569"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Operación</a:t>
            </a:r>
            <a:r>
              <a:rPr lang="en-GB" kern="0" dirty="0"/>
              <a:t> de </a:t>
            </a:r>
            <a:r>
              <a:rPr lang="en-GB" kern="0" dirty="0" err="1"/>
              <a:t>cierra</a:t>
            </a:r>
            <a:r>
              <a:rPr lang="en-GB" kern="0" dirty="0"/>
              <a:t> – DRM (Dual Ground)</a:t>
            </a:r>
          </a:p>
        </p:txBody>
      </p:sp>
      <p:sp>
        <p:nvSpPr>
          <p:cNvPr id="17" name="Title 1">
            <a:extLst>
              <a:ext uri="{FF2B5EF4-FFF2-40B4-BE49-F238E27FC236}">
                <a16:creationId xmlns:a16="http://schemas.microsoft.com/office/drawing/2014/main" id="{A5B328AE-0099-4793-8B63-403CFC398817}"/>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Tree>
    <p:extLst>
      <p:ext uri="{BB962C8B-B14F-4D97-AF65-F5344CB8AC3E}">
        <p14:creationId xmlns:p14="http://schemas.microsoft.com/office/powerpoint/2010/main" val="3144375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304DC80A-F149-4003-909A-BD128BFBFBF3}"/>
              </a:ext>
            </a:extLst>
          </p:cNvPr>
          <p:cNvSpPr>
            <a:spLocks noGrp="1"/>
          </p:cNvSpPr>
          <p:nvPr>
            <p:ph idx="1"/>
          </p:nvPr>
        </p:nvSpPr>
        <p:spPr>
          <a:xfrm>
            <a:off x="927100" y="1434866"/>
            <a:ext cx="7327900" cy="2637403"/>
          </a:xfrm>
          <a:solidFill>
            <a:schemeClr val="bg1"/>
          </a:solidFill>
        </p:spPr>
        <p:txBody>
          <a:bodyPr/>
          <a:lstStyle/>
          <a:p>
            <a:pPr>
              <a:buFont typeface="Arial" panose="020B0604020202020204" pitchFamily="34" charset="0"/>
              <a:buChar char="•"/>
            </a:pPr>
            <a:r>
              <a:rPr lang="en-US" sz="1600" b="1" dirty="0"/>
              <a:t>“Closing time (of a mechanical switching device): </a:t>
            </a:r>
            <a:r>
              <a:rPr lang="en-US" sz="1600" dirty="0"/>
              <a:t>The interval of time between the initiation of the closing operation and the instant when </a:t>
            </a:r>
            <a:r>
              <a:rPr lang="en-US" sz="1600" b="1" u="sng" dirty="0">
                <a:solidFill>
                  <a:srgbClr val="FF0000"/>
                </a:solidFill>
              </a:rPr>
              <a:t>metallic continuity</a:t>
            </a:r>
            <a:r>
              <a:rPr lang="en-US" sz="1600" dirty="0"/>
              <a:t> is established in all poles.”</a:t>
            </a:r>
          </a:p>
          <a:p>
            <a:pPr marL="0" indent="0">
              <a:buNone/>
            </a:pPr>
            <a:endParaRPr lang="en-US" sz="1600" dirty="0"/>
          </a:p>
          <a:p>
            <a:pPr>
              <a:buFont typeface="Arial" panose="020B0604020202020204" pitchFamily="34" charset="0"/>
              <a:buChar char="•"/>
            </a:pPr>
            <a:r>
              <a:rPr lang="en-US" sz="1600" b="1" dirty="0"/>
              <a:t>“Opening time (of a mechanical switching device): </a:t>
            </a:r>
            <a:r>
              <a:rPr lang="en-US" sz="1600" dirty="0"/>
              <a:t>The interval of time between the time when the actuating quantity of the release circuit reaches the operating value, and the instant when the primary </a:t>
            </a:r>
            <a:r>
              <a:rPr lang="en-US" sz="1600" b="1" u="sng" dirty="0">
                <a:solidFill>
                  <a:srgbClr val="FF0000"/>
                </a:solidFill>
              </a:rPr>
              <a:t>arcing contacts have parted</a:t>
            </a:r>
            <a:r>
              <a:rPr lang="en-US" sz="1600" dirty="0"/>
              <a:t>. Any time delay device forming an integral part of the switching device is adjusted to its minimum setting or, if possible, is cut out entirely for the determination of opening time.”</a:t>
            </a:r>
            <a:endParaRPr lang="sv-SE" sz="1600" dirty="0"/>
          </a:p>
        </p:txBody>
      </p:sp>
      <p:sp>
        <p:nvSpPr>
          <p:cNvPr id="20" name="Content Placeholder 2">
            <a:extLst>
              <a:ext uri="{FF2B5EF4-FFF2-40B4-BE49-F238E27FC236}">
                <a16:creationId xmlns:a16="http://schemas.microsoft.com/office/drawing/2014/main" id="{8C7E74E5-B6E2-4E37-B32F-DD3F0252B8D5}"/>
              </a:ext>
            </a:extLst>
          </p:cNvPr>
          <p:cNvSpPr txBox="1">
            <a:spLocks/>
          </p:cNvSpPr>
          <p:nvPr/>
        </p:nvSpPr>
        <p:spPr>
          <a:xfrm>
            <a:off x="523057" y="796911"/>
            <a:ext cx="6590124"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Definiciones</a:t>
            </a:r>
            <a:r>
              <a:rPr lang="en-GB" kern="0" dirty="0"/>
              <a:t> de </a:t>
            </a:r>
            <a:r>
              <a:rPr lang="en-GB" kern="0" dirty="0" err="1"/>
              <a:t>tiempo</a:t>
            </a:r>
            <a:r>
              <a:rPr lang="en-GB" kern="0" dirty="0"/>
              <a:t> de </a:t>
            </a:r>
            <a:r>
              <a:rPr lang="en-GB" kern="0" dirty="0" err="1"/>
              <a:t>acuerdo</a:t>
            </a:r>
            <a:r>
              <a:rPr lang="en-GB" kern="0" dirty="0"/>
              <a:t> a IEEE C37.100</a:t>
            </a:r>
          </a:p>
        </p:txBody>
      </p:sp>
      <p:sp>
        <p:nvSpPr>
          <p:cNvPr id="21" name="Title 1">
            <a:extLst>
              <a:ext uri="{FF2B5EF4-FFF2-40B4-BE49-F238E27FC236}">
                <a16:creationId xmlns:a16="http://schemas.microsoft.com/office/drawing/2014/main" id="{D1AAC7DB-699F-412E-A29B-99A7ED510DE4}"/>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Tree>
    <p:extLst>
      <p:ext uri="{BB962C8B-B14F-4D97-AF65-F5344CB8AC3E}">
        <p14:creationId xmlns:p14="http://schemas.microsoft.com/office/powerpoint/2010/main" val="1139376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7100" y="1434866"/>
            <a:ext cx="7327900" cy="2637403"/>
          </a:xfrm>
          <a:solidFill>
            <a:schemeClr val="bg1"/>
          </a:solidFill>
        </p:spPr>
        <p:txBody>
          <a:bodyPr/>
          <a:lstStyle/>
          <a:p>
            <a:pPr>
              <a:buFont typeface="Arial" panose="020B0604020202020204" pitchFamily="34" charset="0"/>
              <a:buChar char="•"/>
            </a:pPr>
            <a:r>
              <a:rPr lang="en-US" sz="1600" b="1" dirty="0"/>
              <a:t>“Closing time (of a mechanical switching device): </a:t>
            </a:r>
            <a:r>
              <a:rPr lang="en-US" sz="1600" dirty="0"/>
              <a:t>The interval of time between the initiation of the closing operation and the instant when </a:t>
            </a:r>
            <a:r>
              <a:rPr lang="en-US" sz="1600" b="1" u="sng" dirty="0">
                <a:solidFill>
                  <a:srgbClr val="FF0000"/>
                </a:solidFill>
              </a:rPr>
              <a:t>metallic continuity</a:t>
            </a:r>
            <a:r>
              <a:rPr lang="en-US" sz="1600" dirty="0"/>
              <a:t> is established in all poles.”</a:t>
            </a:r>
          </a:p>
          <a:p>
            <a:pPr marL="0" indent="0">
              <a:buNone/>
            </a:pPr>
            <a:endParaRPr lang="en-US" sz="1600" dirty="0"/>
          </a:p>
          <a:p>
            <a:pPr>
              <a:buFont typeface="Arial" panose="020B0604020202020204" pitchFamily="34" charset="0"/>
              <a:buChar char="•"/>
            </a:pPr>
            <a:r>
              <a:rPr lang="en-US" sz="1600" b="1" dirty="0"/>
              <a:t>“Opening time (of a mechanical switching device): </a:t>
            </a:r>
            <a:r>
              <a:rPr lang="en-US" sz="1600" dirty="0"/>
              <a:t>The interval of time between the time when the actuating quantity of the release circuit reaches the operating value, and the instant when the primary </a:t>
            </a:r>
            <a:r>
              <a:rPr lang="en-US" sz="1600" b="1" u="sng" dirty="0">
                <a:solidFill>
                  <a:srgbClr val="FF0000"/>
                </a:solidFill>
              </a:rPr>
              <a:t>arcing contacts have parted</a:t>
            </a:r>
            <a:r>
              <a:rPr lang="en-US" sz="1600" dirty="0"/>
              <a:t>. Any time delay device forming an integral part of the switching device is adjusted to its minimum setting or, if possible, is cut out entirely for the determination of opening time.”</a:t>
            </a:r>
            <a:endParaRPr lang="sv-SE" sz="1600" dirty="0"/>
          </a:p>
        </p:txBody>
      </p:sp>
      <p:sp>
        <p:nvSpPr>
          <p:cNvPr id="6" name="Content Placeholder 2">
            <a:extLst>
              <a:ext uri="{FF2B5EF4-FFF2-40B4-BE49-F238E27FC236}">
                <a16:creationId xmlns:a16="http://schemas.microsoft.com/office/drawing/2014/main" id="{42455014-26D6-437C-B6C8-814AE414B345}"/>
              </a:ext>
            </a:extLst>
          </p:cNvPr>
          <p:cNvSpPr txBox="1">
            <a:spLocks/>
          </p:cNvSpPr>
          <p:nvPr/>
        </p:nvSpPr>
        <p:spPr>
          <a:xfrm>
            <a:off x="523057" y="796911"/>
            <a:ext cx="6590124"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Tiempos</a:t>
            </a:r>
            <a:r>
              <a:rPr lang="en-GB" kern="0" dirty="0" smtClean="0"/>
              <a:t> - </a:t>
            </a:r>
            <a:r>
              <a:rPr lang="en-GB" kern="0" dirty="0"/>
              <a:t>IEEE C37.100</a:t>
            </a:r>
          </a:p>
        </p:txBody>
      </p:sp>
      <p:sp>
        <p:nvSpPr>
          <p:cNvPr id="7" name="Title 1">
            <a:extLst>
              <a:ext uri="{FF2B5EF4-FFF2-40B4-BE49-F238E27FC236}">
                <a16:creationId xmlns:a16="http://schemas.microsoft.com/office/drawing/2014/main" id="{21865512-159F-4533-93D3-4178AF93CA5C}"/>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Tree>
    <p:extLst>
      <p:ext uri="{BB962C8B-B14F-4D97-AF65-F5344CB8AC3E}">
        <p14:creationId xmlns:p14="http://schemas.microsoft.com/office/powerpoint/2010/main" val="3008402759"/>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4477D87-F46F-4DC9-9AD0-387D9CA7EDC2}"/>
              </a:ext>
            </a:extLst>
          </p:cNvPr>
          <p:cNvSpPr txBox="1">
            <a:spLocks/>
          </p:cNvSpPr>
          <p:nvPr/>
        </p:nvSpPr>
        <p:spPr>
          <a:xfrm>
            <a:off x="501799" y="1489609"/>
            <a:ext cx="3706407" cy="2893207"/>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algn="just"/>
            <a:r>
              <a:rPr lang="en-GB" sz="1200" b="1" kern="0" dirty="0">
                <a:solidFill>
                  <a:schemeClr val="tx1"/>
                </a:solidFill>
              </a:rPr>
              <a:t>3.7.133 </a:t>
            </a:r>
            <a:r>
              <a:rPr lang="en-GB" sz="1200" b="1" kern="0" dirty="0" err="1">
                <a:solidFill>
                  <a:schemeClr val="tx1"/>
                </a:solidFill>
              </a:rPr>
              <a:t>Tiempo</a:t>
            </a:r>
            <a:r>
              <a:rPr lang="en-GB" sz="1200" b="1" kern="0" dirty="0">
                <a:solidFill>
                  <a:schemeClr val="tx1"/>
                </a:solidFill>
              </a:rPr>
              <a:t> de </a:t>
            </a:r>
            <a:r>
              <a:rPr lang="en-GB" sz="1200" b="1" kern="0" dirty="0" err="1" smtClean="0">
                <a:solidFill>
                  <a:schemeClr val="tx1"/>
                </a:solidFill>
              </a:rPr>
              <a:t>apertura</a:t>
            </a:r>
            <a:r>
              <a:rPr lang="en-GB" sz="1200" b="1" kern="0" dirty="0" smtClean="0">
                <a:solidFill>
                  <a:schemeClr val="tx1"/>
                </a:solidFill>
              </a:rPr>
              <a:t> (IEC 62271-100):</a:t>
            </a:r>
            <a:r>
              <a:rPr lang="en-GB" sz="1600" b="1" kern="0" dirty="0" smtClean="0">
                <a:solidFill>
                  <a:schemeClr val="tx1"/>
                </a:solidFill>
              </a:rPr>
              <a:t> </a:t>
            </a:r>
            <a:r>
              <a:rPr lang="en-GB" sz="1100" kern="0" dirty="0" err="1" smtClean="0">
                <a:solidFill>
                  <a:schemeClr val="tx1"/>
                </a:solidFill>
              </a:rPr>
              <a:t>Intervalo</a:t>
            </a:r>
            <a:r>
              <a:rPr lang="en-GB" sz="1100" kern="0" dirty="0" smtClean="0">
                <a:solidFill>
                  <a:schemeClr val="tx1"/>
                </a:solidFill>
              </a:rPr>
              <a:t> entre que se </a:t>
            </a:r>
            <a:r>
              <a:rPr lang="en-GB" sz="1100" kern="0" dirty="0" err="1" smtClean="0">
                <a:solidFill>
                  <a:schemeClr val="tx1"/>
                </a:solidFill>
              </a:rPr>
              <a:t>excita</a:t>
            </a:r>
            <a:r>
              <a:rPr lang="en-GB" sz="1100" kern="0" dirty="0" smtClean="0">
                <a:solidFill>
                  <a:schemeClr val="tx1"/>
                </a:solidFill>
              </a:rPr>
              <a:t> el </a:t>
            </a:r>
            <a:r>
              <a:rPr lang="en-GB" sz="1100" kern="0" dirty="0" err="1" smtClean="0">
                <a:solidFill>
                  <a:schemeClr val="tx1"/>
                </a:solidFill>
              </a:rPr>
              <a:t>circuito</a:t>
            </a:r>
            <a:r>
              <a:rPr lang="en-GB" sz="1100" kern="0" dirty="0" smtClean="0">
                <a:solidFill>
                  <a:schemeClr val="tx1"/>
                </a:solidFill>
              </a:rPr>
              <a:t> de </a:t>
            </a:r>
            <a:r>
              <a:rPr lang="en-GB" sz="1100" kern="0" dirty="0" err="1" smtClean="0">
                <a:solidFill>
                  <a:schemeClr val="tx1"/>
                </a:solidFill>
              </a:rPr>
              <a:t>disparo</a:t>
            </a:r>
            <a:r>
              <a:rPr lang="en-GB" sz="1100" kern="0" dirty="0" smtClean="0">
                <a:solidFill>
                  <a:schemeClr val="tx1"/>
                </a:solidFill>
              </a:rPr>
              <a:t> (</a:t>
            </a:r>
            <a:r>
              <a:rPr lang="en-GB" sz="1100" kern="0" dirty="0" err="1" smtClean="0">
                <a:solidFill>
                  <a:schemeClr val="tx1"/>
                </a:solidFill>
              </a:rPr>
              <a:t>bobina</a:t>
            </a:r>
            <a:r>
              <a:rPr lang="en-GB" sz="1100" kern="0" dirty="0" smtClean="0">
                <a:solidFill>
                  <a:schemeClr val="tx1"/>
                </a:solidFill>
              </a:rPr>
              <a:t> de </a:t>
            </a:r>
            <a:r>
              <a:rPr lang="en-GB" sz="1100" kern="0" dirty="0" err="1" smtClean="0">
                <a:solidFill>
                  <a:schemeClr val="tx1"/>
                </a:solidFill>
              </a:rPr>
              <a:t>apertura</a:t>
            </a:r>
            <a:r>
              <a:rPr lang="en-GB" sz="1100" kern="0" dirty="0" smtClean="0">
                <a:solidFill>
                  <a:schemeClr val="tx1"/>
                </a:solidFill>
              </a:rPr>
              <a:t>) </a:t>
            </a:r>
            <a:r>
              <a:rPr lang="en-GB" sz="1100" kern="0" dirty="0" err="1" smtClean="0">
                <a:solidFill>
                  <a:schemeClr val="tx1"/>
                </a:solidFill>
              </a:rPr>
              <a:t>en</a:t>
            </a:r>
            <a:r>
              <a:rPr lang="en-GB" sz="1100" kern="0" dirty="0" smtClean="0">
                <a:solidFill>
                  <a:schemeClr val="tx1"/>
                </a:solidFill>
              </a:rPr>
              <a:t> un </a:t>
            </a:r>
            <a:r>
              <a:rPr lang="en-GB" sz="1100" kern="0" dirty="0" err="1" smtClean="0">
                <a:solidFill>
                  <a:schemeClr val="tx1"/>
                </a:solidFill>
              </a:rPr>
              <a:t>interruptor</a:t>
            </a:r>
            <a:r>
              <a:rPr lang="en-GB" sz="1100" kern="0" dirty="0" smtClean="0">
                <a:solidFill>
                  <a:schemeClr val="tx1"/>
                </a:solidFill>
              </a:rPr>
              <a:t> que se </a:t>
            </a:r>
            <a:r>
              <a:rPr lang="en-GB" sz="1100" kern="0" dirty="0" err="1" smtClean="0">
                <a:solidFill>
                  <a:schemeClr val="tx1"/>
                </a:solidFill>
              </a:rPr>
              <a:t>encurentra</a:t>
            </a:r>
            <a:r>
              <a:rPr lang="en-GB" sz="1100" kern="0" dirty="0" smtClean="0">
                <a:solidFill>
                  <a:schemeClr val="tx1"/>
                </a:solidFill>
              </a:rPr>
              <a:t> </a:t>
            </a:r>
            <a:r>
              <a:rPr lang="en-GB" sz="1100" kern="0" dirty="0" err="1" smtClean="0">
                <a:solidFill>
                  <a:schemeClr val="tx1"/>
                </a:solidFill>
              </a:rPr>
              <a:t>en</a:t>
            </a:r>
            <a:r>
              <a:rPr lang="en-GB" sz="1100" kern="0" dirty="0" smtClean="0">
                <a:solidFill>
                  <a:schemeClr val="tx1"/>
                </a:solidFill>
              </a:rPr>
              <a:t> </a:t>
            </a:r>
            <a:r>
              <a:rPr lang="en-GB" sz="1100" kern="0" dirty="0" err="1" smtClean="0">
                <a:solidFill>
                  <a:schemeClr val="tx1"/>
                </a:solidFill>
              </a:rPr>
              <a:t>posición</a:t>
            </a:r>
            <a:r>
              <a:rPr lang="en-GB" sz="1100" kern="0" dirty="0" smtClean="0">
                <a:solidFill>
                  <a:schemeClr val="tx1"/>
                </a:solidFill>
              </a:rPr>
              <a:t> </a:t>
            </a:r>
            <a:r>
              <a:rPr lang="en-GB" sz="1100" kern="0" dirty="0" err="1" smtClean="0">
                <a:solidFill>
                  <a:schemeClr val="tx1"/>
                </a:solidFill>
              </a:rPr>
              <a:t>cerrado</a:t>
            </a:r>
            <a:r>
              <a:rPr lang="en-GB" sz="1100" kern="0" dirty="0" smtClean="0">
                <a:solidFill>
                  <a:schemeClr val="tx1"/>
                </a:solidFill>
              </a:rPr>
              <a:t> y el </a:t>
            </a:r>
            <a:r>
              <a:rPr lang="en-GB" sz="1100" kern="0" dirty="0" err="1" smtClean="0">
                <a:solidFill>
                  <a:schemeClr val="tx1"/>
                </a:solidFill>
              </a:rPr>
              <a:t>instante</a:t>
            </a:r>
            <a:r>
              <a:rPr lang="en-GB" sz="1100" kern="0" dirty="0" smtClean="0">
                <a:solidFill>
                  <a:schemeClr val="tx1"/>
                </a:solidFill>
              </a:rPr>
              <a:t> </a:t>
            </a:r>
            <a:r>
              <a:rPr lang="en-GB" sz="1100" kern="0" dirty="0" err="1" smtClean="0">
                <a:solidFill>
                  <a:schemeClr val="tx1"/>
                </a:solidFill>
              </a:rPr>
              <a:t>cuando</a:t>
            </a:r>
            <a:r>
              <a:rPr lang="en-GB" sz="1100" kern="0" dirty="0" smtClean="0">
                <a:solidFill>
                  <a:schemeClr val="tx1"/>
                </a:solidFill>
              </a:rPr>
              <a:t> </a:t>
            </a:r>
            <a:r>
              <a:rPr lang="en-GB" sz="1100" kern="0" dirty="0" err="1" smtClean="0">
                <a:solidFill>
                  <a:schemeClr val="tx1"/>
                </a:solidFill>
              </a:rPr>
              <a:t>los</a:t>
            </a:r>
            <a:r>
              <a:rPr lang="en-GB" sz="1100" kern="0" dirty="0" smtClean="0">
                <a:solidFill>
                  <a:schemeClr val="tx1"/>
                </a:solidFill>
              </a:rPr>
              <a:t> </a:t>
            </a:r>
            <a:r>
              <a:rPr lang="en-GB" sz="1100" kern="0" dirty="0" err="1" smtClean="0">
                <a:solidFill>
                  <a:schemeClr val="tx1"/>
                </a:solidFill>
              </a:rPr>
              <a:t>contactos</a:t>
            </a:r>
            <a:r>
              <a:rPr lang="en-GB" sz="1100" kern="0" dirty="0" smtClean="0">
                <a:solidFill>
                  <a:schemeClr val="tx1"/>
                </a:solidFill>
              </a:rPr>
              <a:t> se </a:t>
            </a:r>
            <a:r>
              <a:rPr lang="en-GB" sz="1100" kern="0" dirty="0" err="1" smtClean="0">
                <a:solidFill>
                  <a:schemeClr val="tx1"/>
                </a:solidFill>
              </a:rPr>
              <a:t>han</a:t>
            </a:r>
            <a:r>
              <a:rPr lang="en-GB" sz="1100" kern="0" dirty="0" smtClean="0">
                <a:solidFill>
                  <a:schemeClr val="tx1"/>
                </a:solidFill>
              </a:rPr>
              <a:t> </a:t>
            </a:r>
            <a:r>
              <a:rPr lang="en-GB" sz="1100" kern="0" dirty="0" err="1" smtClean="0">
                <a:solidFill>
                  <a:schemeClr val="tx1"/>
                </a:solidFill>
              </a:rPr>
              <a:t>separado</a:t>
            </a:r>
            <a:r>
              <a:rPr lang="en-GB" sz="1100" kern="0" dirty="0" smtClean="0">
                <a:solidFill>
                  <a:schemeClr val="tx1"/>
                </a:solidFill>
              </a:rPr>
              <a:t> </a:t>
            </a:r>
            <a:r>
              <a:rPr lang="en-GB" sz="1100" kern="0" dirty="0" err="1" smtClean="0">
                <a:solidFill>
                  <a:schemeClr val="tx1"/>
                </a:solidFill>
              </a:rPr>
              <a:t>en</a:t>
            </a:r>
            <a:r>
              <a:rPr lang="en-GB" sz="1100" kern="0" dirty="0" smtClean="0">
                <a:solidFill>
                  <a:schemeClr val="tx1"/>
                </a:solidFill>
              </a:rPr>
              <a:t> </a:t>
            </a:r>
            <a:r>
              <a:rPr lang="en-GB" sz="1100" kern="0" dirty="0" err="1" smtClean="0">
                <a:solidFill>
                  <a:schemeClr val="tx1"/>
                </a:solidFill>
              </a:rPr>
              <a:t>todos</a:t>
            </a:r>
            <a:r>
              <a:rPr lang="en-GB" sz="1100" kern="0" dirty="0" smtClean="0">
                <a:solidFill>
                  <a:schemeClr val="tx1"/>
                </a:solidFill>
              </a:rPr>
              <a:t> </a:t>
            </a:r>
            <a:r>
              <a:rPr lang="en-GB" sz="1100" kern="0" dirty="0" err="1" smtClean="0">
                <a:solidFill>
                  <a:schemeClr val="tx1"/>
                </a:solidFill>
              </a:rPr>
              <a:t>los</a:t>
            </a:r>
            <a:r>
              <a:rPr lang="en-GB" sz="1100" kern="0" dirty="0" smtClean="0">
                <a:solidFill>
                  <a:schemeClr val="tx1"/>
                </a:solidFill>
              </a:rPr>
              <a:t> </a:t>
            </a:r>
            <a:r>
              <a:rPr lang="en-GB" sz="1100" kern="0" dirty="0" err="1" smtClean="0">
                <a:solidFill>
                  <a:schemeClr val="tx1"/>
                </a:solidFill>
              </a:rPr>
              <a:t>polos</a:t>
            </a:r>
            <a:r>
              <a:rPr lang="en-GB" sz="1100" kern="0" dirty="0" smtClean="0">
                <a:solidFill>
                  <a:schemeClr val="tx1"/>
                </a:solidFill>
              </a:rPr>
              <a:t>.</a:t>
            </a:r>
            <a:endParaRPr lang="en-GB" sz="1100" kern="0" dirty="0">
              <a:solidFill>
                <a:schemeClr val="tx1"/>
              </a:solidFill>
            </a:endParaRPr>
          </a:p>
          <a:p>
            <a:pPr marL="0" indent="0" algn="just">
              <a:buNone/>
            </a:pPr>
            <a:endParaRPr lang="en-GB" sz="1600" kern="0" dirty="0" smtClean="0">
              <a:solidFill>
                <a:schemeClr val="tx1"/>
              </a:solidFill>
            </a:endParaRPr>
          </a:p>
          <a:p>
            <a:pPr marL="0" indent="0" algn="just">
              <a:buNone/>
            </a:pPr>
            <a:endParaRPr lang="en-GB" sz="1600" kern="0" dirty="0" smtClean="0">
              <a:solidFill>
                <a:schemeClr val="tx1"/>
              </a:solidFill>
            </a:endParaRPr>
          </a:p>
          <a:p>
            <a:pPr marL="0" indent="0" algn="just">
              <a:buNone/>
            </a:pPr>
            <a:endParaRPr lang="en-GB" sz="1600" kern="0" dirty="0">
              <a:solidFill>
                <a:schemeClr val="tx1"/>
              </a:solidFill>
            </a:endParaRPr>
          </a:p>
          <a:p>
            <a:pPr algn="just"/>
            <a:r>
              <a:rPr lang="en-GB" sz="1200" b="1" kern="0" dirty="0">
                <a:solidFill>
                  <a:schemeClr val="tx1"/>
                </a:solidFill>
              </a:rPr>
              <a:t>3.7.136 </a:t>
            </a:r>
            <a:r>
              <a:rPr lang="en-GB" sz="1200" b="1" kern="0" dirty="0" err="1">
                <a:solidFill>
                  <a:schemeClr val="tx1"/>
                </a:solidFill>
              </a:rPr>
              <a:t>Tiempo</a:t>
            </a:r>
            <a:r>
              <a:rPr lang="en-GB" sz="1200" b="1" kern="0" dirty="0">
                <a:solidFill>
                  <a:schemeClr val="tx1"/>
                </a:solidFill>
              </a:rPr>
              <a:t> de </a:t>
            </a:r>
            <a:r>
              <a:rPr lang="en-GB" sz="1200" b="1" kern="0" dirty="0" err="1" smtClean="0">
                <a:solidFill>
                  <a:schemeClr val="tx1"/>
                </a:solidFill>
              </a:rPr>
              <a:t>cierre</a:t>
            </a:r>
            <a:r>
              <a:rPr lang="en-GB" sz="1200" b="1" kern="0" dirty="0" smtClean="0">
                <a:solidFill>
                  <a:schemeClr val="tx1"/>
                </a:solidFill>
              </a:rPr>
              <a:t> (IEC 62271-100):</a:t>
            </a:r>
            <a:r>
              <a:rPr lang="en-GB" sz="1600" b="1" kern="0" dirty="0" smtClean="0">
                <a:solidFill>
                  <a:schemeClr val="tx1"/>
                </a:solidFill>
              </a:rPr>
              <a:t> </a:t>
            </a:r>
            <a:r>
              <a:rPr lang="en-GB" sz="1100" kern="0" dirty="0" err="1" smtClean="0">
                <a:solidFill>
                  <a:schemeClr val="tx1"/>
                </a:solidFill>
              </a:rPr>
              <a:t>Intervalo</a:t>
            </a:r>
            <a:r>
              <a:rPr lang="en-GB" sz="1100" kern="0" dirty="0" smtClean="0">
                <a:solidFill>
                  <a:schemeClr val="tx1"/>
                </a:solidFill>
              </a:rPr>
              <a:t> entre que se </a:t>
            </a:r>
            <a:r>
              <a:rPr lang="en-GB" sz="1100" kern="0" dirty="0" err="1" smtClean="0">
                <a:solidFill>
                  <a:schemeClr val="tx1"/>
                </a:solidFill>
              </a:rPr>
              <a:t>excita</a:t>
            </a:r>
            <a:r>
              <a:rPr lang="en-GB" sz="1100" kern="0" dirty="0" smtClean="0">
                <a:solidFill>
                  <a:schemeClr val="tx1"/>
                </a:solidFill>
              </a:rPr>
              <a:t> el </a:t>
            </a:r>
            <a:r>
              <a:rPr lang="en-GB" sz="1100" kern="0" dirty="0" err="1" smtClean="0">
                <a:solidFill>
                  <a:schemeClr val="tx1"/>
                </a:solidFill>
              </a:rPr>
              <a:t>circuito</a:t>
            </a:r>
            <a:r>
              <a:rPr lang="en-GB" sz="1100" kern="0" dirty="0" smtClean="0">
                <a:solidFill>
                  <a:schemeClr val="tx1"/>
                </a:solidFill>
              </a:rPr>
              <a:t> de </a:t>
            </a:r>
            <a:r>
              <a:rPr lang="en-GB" sz="1100" kern="0" dirty="0" err="1" smtClean="0">
                <a:solidFill>
                  <a:schemeClr val="tx1"/>
                </a:solidFill>
              </a:rPr>
              <a:t>cierre</a:t>
            </a:r>
            <a:r>
              <a:rPr lang="en-GB" sz="1100" kern="0" dirty="0" smtClean="0">
                <a:solidFill>
                  <a:schemeClr val="tx1"/>
                </a:solidFill>
              </a:rPr>
              <a:t> (</a:t>
            </a:r>
            <a:r>
              <a:rPr lang="en-GB" sz="1100" kern="0" dirty="0" err="1" smtClean="0">
                <a:solidFill>
                  <a:schemeClr val="tx1"/>
                </a:solidFill>
              </a:rPr>
              <a:t>bobina</a:t>
            </a:r>
            <a:r>
              <a:rPr lang="en-GB" sz="1100" kern="0" dirty="0" smtClean="0">
                <a:solidFill>
                  <a:schemeClr val="tx1"/>
                </a:solidFill>
              </a:rPr>
              <a:t> de </a:t>
            </a:r>
            <a:r>
              <a:rPr lang="en-GB" sz="1100" kern="0" dirty="0" err="1" smtClean="0">
                <a:solidFill>
                  <a:schemeClr val="tx1"/>
                </a:solidFill>
              </a:rPr>
              <a:t>cierre</a:t>
            </a:r>
            <a:r>
              <a:rPr lang="en-GB" sz="1100" kern="0" dirty="0" smtClean="0">
                <a:solidFill>
                  <a:schemeClr val="tx1"/>
                </a:solidFill>
              </a:rPr>
              <a:t>) </a:t>
            </a:r>
            <a:r>
              <a:rPr lang="en-GB" sz="1100" kern="0" dirty="0" err="1" smtClean="0">
                <a:solidFill>
                  <a:schemeClr val="tx1"/>
                </a:solidFill>
              </a:rPr>
              <a:t>en</a:t>
            </a:r>
            <a:r>
              <a:rPr lang="en-GB" sz="1100" kern="0" dirty="0" smtClean="0">
                <a:solidFill>
                  <a:schemeClr val="tx1"/>
                </a:solidFill>
              </a:rPr>
              <a:t> un </a:t>
            </a:r>
            <a:r>
              <a:rPr lang="en-GB" sz="1100" kern="0" dirty="0" err="1" smtClean="0">
                <a:solidFill>
                  <a:schemeClr val="tx1"/>
                </a:solidFill>
              </a:rPr>
              <a:t>interruptor</a:t>
            </a:r>
            <a:r>
              <a:rPr lang="en-GB" sz="1100" kern="0" dirty="0" smtClean="0">
                <a:solidFill>
                  <a:schemeClr val="tx1"/>
                </a:solidFill>
              </a:rPr>
              <a:t> que se </a:t>
            </a:r>
            <a:r>
              <a:rPr lang="en-GB" sz="1100" kern="0" dirty="0" err="1" smtClean="0">
                <a:solidFill>
                  <a:schemeClr val="tx1"/>
                </a:solidFill>
              </a:rPr>
              <a:t>encuentra</a:t>
            </a:r>
            <a:r>
              <a:rPr lang="en-GB" sz="1100" kern="0" dirty="0" smtClean="0">
                <a:solidFill>
                  <a:schemeClr val="tx1"/>
                </a:solidFill>
              </a:rPr>
              <a:t> </a:t>
            </a:r>
            <a:r>
              <a:rPr lang="en-GB" sz="1100" kern="0" dirty="0" err="1" smtClean="0">
                <a:solidFill>
                  <a:schemeClr val="tx1"/>
                </a:solidFill>
              </a:rPr>
              <a:t>en</a:t>
            </a:r>
            <a:r>
              <a:rPr lang="en-GB" sz="1100" kern="0" dirty="0" smtClean="0">
                <a:solidFill>
                  <a:schemeClr val="tx1"/>
                </a:solidFill>
              </a:rPr>
              <a:t> </a:t>
            </a:r>
            <a:r>
              <a:rPr lang="en-GB" sz="1100" kern="0" dirty="0" err="1" smtClean="0">
                <a:solidFill>
                  <a:schemeClr val="tx1"/>
                </a:solidFill>
              </a:rPr>
              <a:t>posición</a:t>
            </a:r>
            <a:r>
              <a:rPr lang="en-GB" sz="1100" kern="0" dirty="0" smtClean="0">
                <a:solidFill>
                  <a:schemeClr val="tx1"/>
                </a:solidFill>
              </a:rPr>
              <a:t> </a:t>
            </a:r>
            <a:r>
              <a:rPr lang="en-GB" sz="1100" kern="0" dirty="0" err="1" smtClean="0">
                <a:solidFill>
                  <a:schemeClr val="tx1"/>
                </a:solidFill>
              </a:rPr>
              <a:t>abierto</a:t>
            </a:r>
            <a:r>
              <a:rPr lang="en-GB" sz="1100" kern="0" dirty="0" smtClean="0">
                <a:solidFill>
                  <a:schemeClr val="tx1"/>
                </a:solidFill>
              </a:rPr>
              <a:t> y el </a:t>
            </a:r>
            <a:r>
              <a:rPr lang="en-GB" sz="1100" kern="0" dirty="0" err="1" smtClean="0">
                <a:solidFill>
                  <a:schemeClr val="tx1"/>
                </a:solidFill>
              </a:rPr>
              <a:t>instante</a:t>
            </a:r>
            <a:r>
              <a:rPr lang="en-GB" sz="1100" kern="0" dirty="0" smtClean="0">
                <a:solidFill>
                  <a:schemeClr val="tx1"/>
                </a:solidFill>
              </a:rPr>
              <a:t> </a:t>
            </a:r>
            <a:r>
              <a:rPr lang="en-GB" sz="1100" kern="0" dirty="0" err="1" smtClean="0">
                <a:solidFill>
                  <a:schemeClr val="tx1"/>
                </a:solidFill>
              </a:rPr>
              <a:t>cuando</a:t>
            </a:r>
            <a:r>
              <a:rPr lang="en-GB" sz="1100" kern="0" dirty="0" smtClean="0">
                <a:solidFill>
                  <a:schemeClr val="tx1"/>
                </a:solidFill>
              </a:rPr>
              <a:t> </a:t>
            </a:r>
            <a:r>
              <a:rPr lang="en-GB" sz="1100" kern="0" dirty="0" err="1" smtClean="0">
                <a:solidFill>
                  <a:schemeClr val="tx1"/>
                </a:solidFill>
              </a:rPr>
              <a:t>los</a:t>
            </a:r>
            <a:r>
              <a:rPr lang="en-GB" sz="1100" kern="0" dirty="0" smtClean="0">
                <a:solidFill>
                  <a:schemeClr val="tx1"/>
                </a:solidFill>
              </a:rPr>
              <a:t> </a:t>
            </a:r>
            <a:r>
              <a:rPr lang="en-GB" sz="1100" kern="0" dirty="0" err="1" smtClean="0">
                <a:solidFill>
                  <a:schemeClr val="tx1"/>
                </a:solidFill>
              </a:rPr>
              <a:t>contactos</a:t>
            </a:r>
            <a:r>
              <a:rPr lang="en-GB" sz="1100" kern="0" dirty="0" smtClean="0">
                <a:solidFill>
                  <a:schemeClr val="tx1"/>
                </a:solidFill>
              </a:rPr>
              <a:t> se </a:t>
            </a:r>
            <a:r>
              <a:rPr lang="en-GB" sz="1100" kern="0" dirty="0" err="1" smtClean="0">
                <a:solidFill>
                  <a:schemeClr val="tx1"/>
                </a:solidFill>
              </a:rPr>
              <a:t>tocan</a:t>
            </a:r>
            <a:r>
              <a:rPr lang="en-GB" sz="1100" kern="0" dirty="0" smtClean="0">
                <a:solidFill>
                  <a:schemeClr val="tx1"/>
                </a:solidFill>
              </a:rPr>
              <a:t> </a:t>
            </a:r>
            <a:r>
              <a:rPr lang="en-GB" sz="1100" kern="0" dirty="0" err="1" smtClean="0">
                <a:solidFill>
                  <a:schemeClr val="tx1"/>
                </a:solidFill>
              </a:rPr>
              <a:t>en</a:t>
            </a:r>
            <a:r>
              <a:rPr lang="en-GB" sz="1100" kern="0" dirty="0" smtClean="0">
                <a:solidFill>
                  <a:schemeClr val="tx1"/>
                </a:solidFill>
              </a:rPr>
              <a:t> </a:t>
            </a:r>
            <a:r>
              <a:rPr lang="en-GB" sz="1100" kern="0" dirty="0" err="1" smtClean="0">
                <a:solidFill>
                  <a:schemeClr val="tx1"/>
                </a:solidFill>
              </a:rPr>
              <a:t>todos</a:t>
            </a:r>
            <a:r>
              <a:rPr lang="en-GB" sz="1100" kern="0" dirty="0" smtClean="0">
                <a:solidFill>
                  <a:schemeClr val="tx1"/>
                </a:solidFill>
              </a:rPr>
              <a:t> </a:t>
            </a:r>
            <a:r>
              <a:rPr lang="en-GB" sz="1100" kern="0" dirty="0" err="1" smtClean="0">
                <a:solidFill>
                  <a:schemeClr val="tx1"/>
                </a:solidFill>
              </a:rPr>
              <a:t>polos</a:t>
            </a:r>
            <a:r>
              <a:rPr lang="en-GB" sz="1100" kern="0" dirty="0" smtClean="0">
                <a:solidFill>
                  <a:schemeClr val="tx1"/>
                </a:solidFill>
              </a:rPr>
              <a:t>.</a:t>
            </a:r>
            <a:endParaRPr lang="en-GB" sz="1100" kern="0" dirty="0">
              <a:solidFill>
                <a:schemeClr val="tx1"/>
              </a:solidFill>
            </a:endParaRPr>
          </a:p>
          <a:p>
            <a:pPr marL="0" indent="0" algn="just">
              <a:buNone/>
            </a:pPr>
            <a:endParaRPr lang="en-GB" sz="1600" kern="0" dirty="0"/>
          </a:p>
          <a:p>
            <a:pPr marL="0" indent="0" algn="just">
              <a:buNone/>
            </a:pPr>
            <a:endParaRPr lang="en-GB" sz="1600" kern="0" dirty="0"/>
          </a:p>
          <a:p>
            <a:pPr marL="0" indent="0" algn="just">
              <a:buNone/>
            </a:pPr>
            <a:endParaRPr lang="en-GB" sz="1600" kern="0" dirty="0"/>
          </a:p>
          <a:p>
            <a:pPr marL="0" indent="0" algn="just">
              <a:buFont typeface="Wingdings" pitchFamily="2" charset="2"/>
              <a:buNone/>
            </a:pPr>
            <a:r>
              <a:rPr lang="en-GB" sz="1600" kern="0" dirty="0"/>
              <a:t> </a:t>
            </a:r>
          </a:p>
          <a:p>
            <a:pPr marL="0" indent="0" algn="just">
              <a:buFont typeface="Wingdings" pitchFamily="2" charset="2"/>
              <a:buNone/>
            </a:pPr>
            <a:endParaRPr lang="en-GB" sz="1600" kern="0" dirty="0"/>
          </a:p>
          <a:p>
            <a:pPr marL="0" indent="0" algn="just">
              <a:buFont typeface="Wingdings" pitchFamily="2" charset="2"/>
              <a:buNone/>
            </a:pPr>
            <a:endParaRPr lang="en-GB" sz="1600" kern="0" dirty="0"/>
          </a:p>
        </p:txBody>
      </p:sp>
      <p:pic>
        <p:nvPicPr>
          <p:cNvPr id="6" name="Imagen 5">
            <a:extLst>
              <a:ext uri="{FF2B5EF4-FFF2-40B4-BE49-F238E27FC236}">
                <a16:creationId xmlns:a16="http://schemas.microsoft.com/office/drawing/2014/main" id="{F528CF0B-1550-4CD4-9C9F-CD0581B11696}"/>
              </a:ext>
            </a:extLst>
          </p:cNvPr>
          <p:cNvPicPr>
            <a:picLocks noChangeAspect="1"/>
          </p:cNvPicPr>
          <p:nvPr/>
        </p:nvPicPr>
        <p:blipFill>
          <a:blip r:embed="rId2"/>
          <a:stretch>
            <a:fillRect/>
          </a:stretch>
        </p:blipFill>
        <p:spPr>
          <a:xfrm>
            <a:off x="4698526" y="1024675"/>
            <a:ext cx="2685499" cy="1816846"/>
          </a:xfrm>
          <a:prstGeom prst="rect">
            <a:avLst/>
          </a:prstGeom>
          <a:ln w="25400">
            <a:solidFill>
              <a:schemeClr val="accent1"/>
            </a:solidFill>
          </a:ln>
        </p:spPr>
      </p:pic>
      <p:pic>
        <p:nvPicPr>
          <p:cNvPr id="7" name="Imagen 6">
            <a:extLst>
              <a:ext uri="{FF2B5EF4-FFF2-40B4-BE49-F238E27FC236}">
                <a16:creationId xmlns:a16="http://schemas.microsoft.com/office/drawing/2014/main" id="{5B7EFB5E-7911-432A-86A6-92B4F6AE46B5}"/>
              </a:ext>
            </a:extLst>
          </p:cNvPr>
          <p:cNvPicPr>
            <a:picLocks noChangeAspect="1"/>
          </p:cNvPicPr>
          <p:nvPr/>
        </p:nvPicPr>
        <p:blipFill>
          <a:blip r:embed="rId3"/>
          <a:stretch>
            <a:fillRect/>
          </a:stretch>
        </p:blipFill>
        <p:spPr>
          <a:xfrm>
            <a:off x="4706106" y="3054233"/>
            <a:ext cx="2677920" cy="1923635"/>
          </a:xfrm>
          <a:prstGeom prst="rect">
            <a:avLst/>
          </a:prstGeom>
          <a:ln w="25400">
            <a:solidFill>
              <a:schemeClr val="accent1"/>
            </a:solidFill>
          </a:ln>
        </p:spPr>
      </p:pic>
      <p:sp>
        <p:nvSpPr>
          <p:cNvPr id="9" name="Content Placeholder 2">
            <a:extLst>
              <a:ext uri="{FF2B5EF4-FFF2-40B4-BE49-F238E27FC236}">
                <a16:creationId xmlns:a16="http://schemas.microsoft.com/office/drawing/2014/main" id="{42455014-26D6-437C-B6C8-814AE414B345}"/>
              </a:ext>
            </a:extLst>
          </p:cNvPr>
          <p:cNvSpPr txBox="1">
            <a:spLocks/>
          </p:cNvSpPr>
          <p:nvPr/>
        </p:nvSpPr>
        <p:spPr>
          <a:xfrm>
            <a:off x="523057" y="796911"/>
            <a:ext cx="3933329"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Tiempos</a:t>
            </a:r>
            <a:r>
              <a:rPr lang="en-GB" kern="0" dirty="0" smtClean="0"/>
              <a:t> - </a:t>
            </a:r>
            <a:r>
              <a:rPr lang="en-GB" kern="0" dirty="0"/>
              <a:t>IEC 62271-100</a:t>
            </a:r>
          </a:p>
        </p:txBody>
      </p:sp>
      <p:sp>
        <p:nvSpPr>
          <p:cNvPr id="10" name="Title 1">
            <a:extLst>
              <a:ext uri="{FF2B5EF4-FFF2-40B4-BE49-F238E27FC236}">
                <a16:creationId xmlns:a16="http://schemas.microsoft.com/office/drawing/2014/main" id="{21865512-159F-4533-93D3-4178AF93CA5C}"/>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Tree>
    <p:extLst>
      <p:ext uri="{BB962C8B-B14F-4D97-AF65-F5344CB8AC3E}">
        <p14:creationId xmlns:p14="http://schemas.microsoft.com/office/powerpoint/2010/main" val="2441551279"/>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080p">
            <a:hlinkClick r:id="" action="ppaction://media"/>
            <a:extLst>
              <a:ext uri="{FF2B5EF4-FFF2-40B4-BE49-F238E27FC236}">
                <a16:creationId xmlns:a16="http://schemas.microsoft.com/office/drawing/2014/main" id="{5BCC0E99-EE63-4A29-90E0-F6DAD80DC9A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85950" y="1504836"/>
            <a:ext cx="5406174" cy="3040972"/>
          </a:xfrm>
          <a:prstGeom prst="rect">
            <a:avLst/>
          </a:prstGeom>
          <a:ln w="25400">
            <a:solidFill>
              <a:schemeClr val="accent1"/>
            </a:solidFill>
          </a:ln>
        </p:spPr>
      </p:pic>
      <p:sp>
        <p:nvSpPr>
          <p:cNvPr id="6" name="Title 1">
            <a:extLst>
              <a:ext uri="{FF2B5EF4-FFF2-40B4-BE49-F238E27FC236}">
                <a16:creationId xmlns:a16="http://schemas.microsoft.com/office/drawing/2014/main" id="{21865512-159F-4533-93D3-4178AF93CA5C}"/>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Tree>
    <p:extLst>
      <p:ext uri="{BB962C8B-B14F-4D97-AF65-F5344CB8AC3E}">
        <p14:creationId xmlns:p14="http://schemas.microsoft.com/office/powerpoint/2010/main" val="573741652"/>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mute="1">
                <p:cTn id="7" fill="hold" display="0">
                  <p:stCondLst>
                    <p:cond delay="indefinite"/>
                  </p:stCondLst>
                </p:cTn>
                <p:tgtEl>
                  <p:spTgt spid="4"/>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63C2E3D5-53DB-4250-B750-9C8F37C6424F}"/>
              </a:ext>
            </a:extLst>
          </p:cNvPr>
          <p:cNvGrpSpPr/>
          <p:nvPr/>
        </p:nvGrpSpPr>
        <p:grpSpPr>
          <a:xfrm>
            <a:off x="797441" y="1386562"/>
            <a:ext cx="3097103" cy="3315044"/>
            <a:chOff x="629723" y="1026816"/>
            <a:chExt cx="3264822" cy="3993770"/>
          </a:xfrm>
        </p:grpSpPr>
        <p:cxnSp>
          <p:nvCxnSpPr>
            <p:cNvPr id="104" name="Straight Connector 103"/>
            <p:cNvCxnSpPr/>
            <p:nvPr/>
          </p:nvCxnSpPr>
          <p:spPr>
            <a:xfrm rot="5400000">
              <a:off x="1732455" y="3115155"/>
              <a:ext cx="525636"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798922" y="1334142"/>
              <a:ext cx="2477214" cy="8451"/>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rot="5400000">
              <a:off x="1125731" y="1603931"/>
              <a:ext cx="525636"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781825" y="1669655"/>
              <a:ext cx="2494311" cy="1461"/>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5400000">
              <a:off x="2570854" y="1768193"/>
              <a:ext cx="197114"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1321135" y="1866768"/>
              <a:ext cx="134828" cy="1461"/>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2601997" y="1866768"/>
              <a:ext cx="134828" cy="1461"/>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1" name="Oval 110"/>
            <p:cNvSpPr/>
            <p:nvPr/>
          </p:nvSpPr>
          <p:spPr>
            <a:xfrm>
              <a:off x="1357868" y="1307587"/>
              <a:ext cx="67414" cy="65705"/>
            </a:xfrm>
            <a:prstGeom prst="ellips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p>
          </p:txBody>
        </p:sp>
        <p:sp>
          <p:nvSpPr>
            <p:cNvPr id="112" name="Oval 111"/>
            <p:cNvSpPr/>
            <p:nvPr/>
          </p:nvSpPr>
          <p:spPr>
            <a:xfrm>
              <a:off x="2640220" y="1641218"/>
              <a:ext cx="67414" cy="65705"/>
            </a:xfrm>
            <a:prstGeom prst="ellips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p>
          </p:txBody>
        </p:sp>
        <p:cxnSp>
          <p:nvCxnSpPr>
            <p:cNvPr id="113" name="Straight Connector 112"/>
            <p:cNvCxnSpPr/>
            <p:nvPr/>
          </p:nvCxnSpPr>
          <p:spPr>
            <a:xfrm rot="16200000" flipH="1">
              <a:off x="1156874" y="1963616"/>
              <a:ext cx="328523" cy="134828"/>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5400000">
              <a:off x="1322844" y="2260977"/>
              <a:ext cx="131409"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5" name="Oval 114"/>
            <p:cNvSpPr/>
            <p:nvPr/>
          </p:nvSpPr>
          <p:spPr>
            <a:xfrm>
              <a:off x="1355621" y="2166843"/>
              <a:ext cx="67414" cy="65705"/>
            </a:xfrm>
            <a:prstGeom prst="ellipse">
              <a:avLst/>
            </a:prstGeom>
            <a:solidFill>
              <a:schemeClr val="bg1"/>
            </a:solidFill>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p>
          </p:txBody>
        </p:sp>
        <p:cxnSp>
          <p:nvCxnSpPr>
            <p:cNvPr id="116" name="Straight Connector 115"/>
            <p:cNvCxnSpPr/>
            <p:nvPr/>
          </p:nvCxnSpPr>
          <p:spPr>
            <a:xfrm rot="16200000" flipH="1">
              <a:off x="2437736" y="1963616"/>
              <a:ext cx="328523" cy="134828"/>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rot="5400000">
              <a:off x="2603707" y="2260977"/>
              <a:ext cx="131409"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8" name="Oval 117"/>
            <p:cNvSpPr/>
            <p:nvPr/>
          </p:nvSpPr>
          <p:spPr>
            <a:xfrm>
              <a:off x="2636483" y="2166843"/>
              <a:ext cx="67414" cy="65705"/>
            </a:xfrm>
            <a:prstGeom prst="ellipse">
              <a:avLst/>
            </a:prstGeom>
            <a:solidFill>
              <a:schemeClr val="bg1"/>
            </a:solidFill>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p>
          </p:txBody>
        </p:sp>
        <p:cxnSp>
          <p:nvCxnSpPr>
            <p:cNvPr id="119" name="Straight Connector 118"/>
            <p:cNvCxnSpPr/>
            <p:nvPr/>
          </p:nvCxnSpPr>
          <p:spPr>
            <a:xfrm>
              <a:off x="1388549" y="2326700"/>
              <a:ext cx="1550518" cy="1461"/>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1896716" y="2425238"/>
              <a:ext cx="197114"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21" name="Oval 120"/>
            <p:cNvSpPr/>
            <p:nvPr/>
          </p:nvSpPr>
          <p:spPr>
            <a:xfrm>
              <a:off x="1963824" y="2297510"/>
              <a:ext cx="67414" cy="65705"/>
            </a:xfrm>
            <a:prstGeom prst="ellips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p>
          </p:txBody>
        </p:sp>
        <p:cxnSp>
          <p:nvCxnSpPr>
            <p:cNvPr id="122" name="Straight Connector 121"/>
            <p:cNvCxnSpPr/>
            <p:nvPr/>
          </p:nvCxnSpPr>
          <p:spPr>
            <a:xfrm rot="5400000" flipH="1" flipV="1">
              <a:off x="1962431" y="2487927"/>
              <a:ext cx="65705" cy="67414"/>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flipV="1">
              <a:off x="1962431" y="2487927"/>
              <a:ext cx="65705" cy="67414"/>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rot="16200000" flipH="1">
              <a:off x="1788044" y="2645107"/>
              <a:ext cx="375819" cy="3863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25" name="Oval 124"/>
            <p:cNvSpPr/>
            <p:nvPr/>
          </p:nvSpPr>
          <p:spPr>
            <a:xfrm>
              <a:off x="1962345" y="2823889"/>
              <a:ext cx="67414" cy="65705"/>
            </a:xfrm>
            <a:prstGeom prst="ellipse">
              <a:avLst/>
            </a:prstGeom>
            <a:solidFill>
              <a:schemeClr val="bg1"/>
            </a:solidFill>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p>
          </p:txBody>
        </p:sp>
        <p:sp>
          <p:nvSpPr>
            <p:cNvPr id="126" name="Oval 125"/>
            <p:cNvSpPr/>
            <p:nvPr/>
          </p:nvSpPr>
          <p:spPr>
            <a:xfrm>
              <a:off x="2636471" y="2293142"/>
              <a:ext cx="67414" cy="65705"/>
            </a:xfrm>
            <a:prstGeom prst="ellips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p>
          </p:txBody>
        </p:sp>
        <p:cxnSp>
          <p:nvCxnSpPr>
            <p:cNvPr id="127" name="Straight Connector 126"/>
            <p:cNvCxnSpPr/>
            <p:nvPr/>
          </p:nvCxnSpPr>
          <p:spPr>
            <a:xfrm rot="5400000" flipH="1" flipV="1">
              <a:off x="2873362" y="2326681"/>
              <a:ext cx="131409"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V="1">
              <a:off x="2891433" y="2326700"/>
              <a:ext cx="384703" cy="4469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29" name="Oval 128"/>
            <p:cNvSpPr/>
            <p:nvPr/>
          </p:nvSpPr>
          <p:spPr>
            <a:xfrm rot="16200000">
              <a:off x="3247802" y="2292234"/>
              <a:ext cx="65705" cy="67414"/>
            </a:xfrm>
            <a:prstGeom prst="ellipse">
              <a:avLst/>
            </a:prstGeom>
            <a:solidFill>
              <a:schemeClr val="bg1"/>
            </a:solidFill>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p>
          </p:txBody>
        </p:sp>
        <p:cxnSp>
          <p:nvCxnSpPr>
            <p:cNvPr id="130" name="Straight Connector 129"/>
            <p:cNvCxnSpPr/>
            <p:nvPr/>
          </p:nvCxnSpPr>
          <p:spPr>
            <a:xfrm>
              <a:off x="3314362" y="2325941"/>
              <a:ext cx="501084" cy="75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rot="5400000" flipH="1" flipV="1">
              <a:off x="3689279" y="2326681"/>
              <a:ext cx="262818"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5400000" flipH="1" flipV="1">
              <a:off x="3759284" y="2323757"/>
              <a:ext cx="197114"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rot="5400000" flipH="1" flipV="1">
              <a:off x="3828091" y="2323761"/>
              <a:ext cx="131409"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rot="16200000" flipH="1">
              <a:off x="1436786" y="4462097"/>
              <a:ext cx="1116976" cy="1"/>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5" name="Rectangle 134"/>
            <p:cNvSpPr/>
            <p:nvPr/>
          </p:nvSpPr>
          <p:spPr>
            <a:xfrm>
              <a:off x="714411" y="1144019"/>
              <a:ext cx="2696552" cy="3745158"/>
            </a:xfrm>
            <a:prstGeom prst="rect">
              <a:avLst/>
            </a:prstGeom>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p>
          </p:txBody>
        </p:sp>
        <p:cxnSp>
          <p:nvCxnSpPr>
            <p:cNvPr id="136" name="Straight Connector 135"/>
            <p:cNvCxnSpPr/>
            <p:nvPr/>
          </p:nvCxnSpPr>
          <p:spPr>
            <a:xfrm rot="5400000" flipH="1" flipV="1">
              <a:off x="2873362" y="4528542"/>
              <a:ext cx="131409"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2891433" y="4528561"/>
              <a:ext cx="384703" cy="5048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8" name="Oval 137"/>
            <p:cNvSpPr/>
            <p:nvPr/>
          </p:nvSpPr>
          <p:spPr>
            <a:xfrm rot="16200000">
              <a:off x="3247802" y="4494095"/>
              <a:ext cx="65705" cy="67414"/>
            </a:xfrm>
            <a:prstGeom prst="ellipse">
              <a:avLst/>
            </a:prstGeom>
            <a:solidFill>
              <a:schemeClr val="bg1"/>
            </a:solidFill>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p>
          </p:txBody>
        </p:sp>
        <p:cxnSp>
          <p:nvCxnSpPr>
            <p:cNvPr id="139" name="Straight Connector 138"/>
            <p:cNvCxnSpPr/>
            <p:nvPr/>
          </p:nvCxnSpPr>
          <p:spPr>
            <a:xfrm>
              <a:off x="3314362" y="4527802"/>
              <a:ext cx="501082" cy="218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rot="5400000" flipH="1" flipV="1">
              <a:off x="3689279" y="4528542"/>
              <a:ext cx="262818"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5400000" flipH="1" flipV="1">
              <a:off x="3756587" y="4525618"/>
              <a:ext cx="197114"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rot="5400000" flipH="1" flipV="1">
              <a:off x="3825395" y="4525622"/>
              <a:ext cx="131409"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rot="5400000" flipH="1" flipV="1">
              <a:off x="3454489" y="4521145"/>
              <a:ext cx="262818"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rot="5400000" flipH="1" flipV="1">
              <a:off x="3490446" y="4525525"/>
              <a:ext cx="262818" cy="14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1995273" y="4529980"/>
              <a:ext cx="946479" cy="4"/>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46" name="Oval 145"/>
            <p:cNvSpPr/>
            <p:nvPr/>
          </p:nvSpPr>
          <p:spPr>
            <a:xfrm>
              <a:off x="1960850" y="4494950"/>
              <a:ext cx="67414" cy="65705"/>
            </a:xfrm>
            <a:prstGeom prst="ellipse">
              <a:avLst/>
            </a:prstGeom>
            <a:solidFill>
              <a:schemeClr val="accent4"/>
            </a:solidFill>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p>
          </p:txBody>
        </p:sp>
        <p:sp>
          <p:nvSpPr>
            <p:cNvPr id="147" name="TextBox 146"/>
            <p:cNvSpPr txBox="1"/>
            <p:nvPr/>
          </p:nvSpPr>
          <p:spPr>
            <a:xfrm>
              <a:off x="3006480" y="1026816"/>
              <a:ext cx="269655" cy="338554"/>
            </a:xfrm>
            <a:prstGeom prst="rect">
              <a:avLst/>
            </a:prstGeom>
            <a:ln w="19050">
              <a:noFill/>
            </a:ln>
          </p:spPr>
          <p:style>
            <a:lnRef idx="1">
              <a:schemeClr val="accent1"/>
            </a:lnRef>
            <a:fillRef idx="0">
              <a:schemeClr val="accent1"/>
            </a:fillRef>
            <a:effectRef idx="0">
              <a:schemeClr val="accent1"/>
            </a:effectRef>
            <a:fontRef idx="minor">
              <a:schemeClr val="tx1"/>
            </a:fontRef>
          </p:style>
          <p:txBody>
            <a:bodyPr wrap="square" rtlCol="0">
              <a:spAutoFit/>
            </a:bodyPr>
            <a:lstStyle/>
            <a:p>
              <a:pPr algn="l"/>
              <a:r>
                <a:rPr lang="en-US" sz="1600" dirty="0"/>
                <a:t>A</a:t>
              </a:r>
            </a:p>
          </p:txBody>
        </p:sp>
        <p:sp>
          <p:nvSpPr>
            <p:cNvPr id="148" name="TextBox 147"/>
            <p:cNvSpPr txBox="1"/>
            <p:nvPr/>
          </p:nvSpPr>
          <p:spPr>
            <a:xfrm>
              <a:off x="3006480" y="1380959"/>
              <a:ext cx="269655" cy="338554"/>
            </a:xfrm>
            <a:prstGeom prst="rect">
              <a:avLst/>
            </a:prstGeom>
            <a:ln w="19050">
              <a:noFill/>
            </a:ln>
          </p:spPr>
          <p:style>
            <a:lnRef idx="1">
              <a:schemeClr val="accent1"/>
            </a:lnRef>
            <a:fillRef idx="0">
              <a:schemeClr val="accent1"/>
            </a:fillRef>
            <a:effectRef idx="0">
              <a:schemeClr val="accent1"/>
            </a:effectRef>
            <a:fontRef idx="minor">
              <a:schemeClr val="tx1"/>
            </a:fontRef>
          </p:style>
          <p:txBody>
            <a:bodyPr wrap="square" rtlCol="0">
              <a:spAutoFit/>
            </a:bodyPr>
            <a:lstStyle/>
            <a:p>
              <a:pPr algn="l"/>
              <a:r>
                <a:rPr lang="en-US" sz="1600" dirty="0"/>
                <a:t>B</a:t>
              </a:r>
            </a:p>
          </p:txBody>
        </p:sp>
        <p:sp>
          <p:nvSpPr>
            <p:cNvPr id="149" name="TextBox 148"/>
            <p:cNvSpPr txBox="1"/>
            <p:nvPr/>
          </p:nvSpPr>
          <p:spPr>
            <a:xfrm>
              <a:off x="758467" y="2393795"/>
              <a:ext cx="1281641" cy="338554"/>
            </a:xfrm>
            <a:prstGeom prst="rect">
              <a:avLst/>
            </a:prstGeom>
            <a:ln w="19050">
              <a:noFill/>
            </a:ln>
          </p:spPr>
          <p:style>
            <a:lnRef idx="1">
              <a:schemeClr val="accent1"/>
            </a:lnRef>
            <a:fillRef idx="0">
              <a:schemeClr val="accent1"/>
            </a:fillRef>
            <a:effectRef idx="0">
              <a:schemeClr val="accent1"/>
            </a:effectRef>
            <a:fontRef idx="minor">
              <a:schemeClr val="tx1"/>
            </a:fontRef>
          </p:style>
          <p:txBody>
            <a:bodyPr wrap="square" rtlCol="0">
              <a:spAutoFit/>
            </a:bodyPr>
            <a:lstStyle/>
            <a:p>
              <a:pPr algn="l"/>
              <a:r>
                <a:rPr lang="en-US" sz="1600" dirty="0" err="1"/>
                <a:t>Interruptor</a:t>
              </a:r>
              <a:endParaRPr lang="en-US" sz="1600" dirty="0"/>
            </a:p>
          </p:txBody>
        </p:sp>
        <p:cxnSp>
          <p:nvCxnSpPr>
            <p:cNvPr id="150" name="Straight Arrow Connector 149"/>
            <p:cNvCxnSpPr/>
            <p:nvPr/>
          </p:nvCxnSpPr>
          <p:spPr>
            <a:xfrm rot="16200000" flipH="1">
              <a:off x="3313814" y="4345949"/>
              <a:ext cx="362831" cy="5247"/>
            </a:xfrm>
            <a:prstGeom prst="straightConnector1">
              <a:avLst/>
            </a:prstGeom>
            <a:ln w="19050">
              <a:headEnd type="none"/>
              <a:tailEnd type="arrow"/>
            </a:ln>
          </p:spPr>
          <p:style>
            <a:lnRef idx="1">
              <a:schemeClr val="accent1"/>
            </a:lnRef>
            <a:fillRef idx="0">
              <a:schemeClr val="accent1"/>
            </a:fillRef>
            <a:effectRef idx="0">
              <a:schemeClr val="accent1"/>
            </a:effectRef>
            <a:fontRef idx="minor">
              <a:schemeClr val="tx1"/>
            </a:fontRef>
          </p:style>
        </p:cxnSp>
        <p:cxnSp>
          <p:nvCxnSpPr>
            <p:cNvPr id="151" name="Straight Arrow Connector 150"/>
            <p:cNvCxnSpPr/>
            <p:nvPr/>
          </p:nvCxnSpPr>
          <p:spPr>
            <a:xfrm rot="5400000" flipH="1" flipV="1">
              <a:off x="3444447" y="2490942"/>
              <a:ext cx="328523" cy="1499"/>
            </a:xfrm>
            <a:prstGeom prst="straightConnector1">
              <a:avLst/>
            </a:prstGeom>
            <a:ln w="19050">
              <a:headEnd type="none"/>
              <a:tailEnd type="arrow"/>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rot="5400000">
              <a:off x="3321342" y="2753392"/>
              <a:ext cx="854160" cy="77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rot="16200000" flipH="1">
              <a:off x="3339658" y="4114870"/>
              <a:ext cx="818568" cy="1818"/>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54" name="Group 153"/>
            <p:cNvGrpSpPr/>
            <p:nvPr/>
          </p:nvGrpSpPr>
          <p:grpSpPr>
            <a:xfrm>
              <a:off x="3650753" y="3180859"/>
              <a:ext cx="203021" cy="525636"/>
              <a:chOff x="5500694" y="3643314"/>
              <a:chExt cx="215140" cy="571504"/>
            </a:xfrm>
          </p:grpSpPr>
          <p:cxnSp>
            <p:nvCxnSpPr>
              <p:cNvPr id="155" name="Straight Connector 154"/>
              <p:cNvCxnSpPr/>
              <p:nvPr/>
            </p:nvCxnSpPr>
            <p:spPr>
              <a:xfrm rot="5400000">
                <a:off x="5215355" y="3928653"/>
                <a:ext cx="571504" cy="82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5400000">
                <a:off x="5429669" y="3928653"/>
                <a:ext cx="571504" cy="82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5500694" y="3643314"/>
                <a:ext cx="214314"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5500694" y="4214818"/>
                <a:ext cx="214314"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59" name="Group 158"/>
            <p:cNvGrpSpPr/>
            <p:nvPr/>
          </p:nvGrpSpPr>
          <p:grpSpPr>
            <a:xfrm>
              <a:off x="1899227" y="3377973"/>
              <a:ext cx="203021" cy="525636"/>
              <a:chOff x="5500694" y="3643314"/>
              <a:chExt cx="215140" cy="571504"/>
            </a:xfrm>
          </p:grpSpPr>
          <p:cxnSp>
            <p:nvCxnSpPr>
              <p:cNvPr id="160" name="Straight Connector 159"/>
              <p:cNvCxnSpPr/>
              <p:nvPr/>
            </p:nvCxnSpPr>
            <p:spPr>
              <a:xfrm rot="5400000">
                <a:off x="5215355" y="3928653"/>
                <a:ext cx="571504" cy="82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rot="5400000">
                <a:off x="5429669" y="3928653"/>
                <a:ext cx="571504" cy="82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5500694" y="3643314"/>
                <a:ext cx="214314"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5500694" y="4214818"/>
                <a:ext cx="214314"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64" name="TextBox 163"/>
            <p:cNvSpPr txBox="1"/>
            <p:nvPr/>
          </p:nvSpPr>
          <p:spPr>
            <a:xfrm>
              <a:off x="629723" y="3417799"/>
              <a:ext cx="1469062" cy="338554"/>
            </a:xfrm>
            <a:prstGeom prst="rect">
              <a:avLst/>
            </a:prstGeom>
            <a:ln w="19050">
              <a:noFill/>
            </a:ln>
          </p:spPr>
          <p:style>
            <a:lnRef idx="1">
              <a:schemeClr val="accent1"/>
            </a:lnRef>
            <a:fillRef idx="0">
              <a:schemeClr val="accent1"/>
            </a:fillRef>
            <a:effectRef idx="0">
              <a:schemeClr val="accent1"/>
            </a:effectRef>
            <a:fontRef idx="minor">
              <a:schemeClr val="tx1"/>
            </a:fontRef>
          </p:style>
          <p:txBody>
            <a:bodyPr wrap="square" rtlCol="0">
              <a:spAutoFit/>
            </a:bodyPr>
            <a:lstStyle/>
            <a:p>
              <a:pPr algn="l"/>
              <a:r>
                <a:rPr lang="en-US" sz="1600" dirty="0"/>
                <a:t>R = 150 µΩ</a:t>
              </a:r>
            </a:p>
          </p:txBody>
        </p:sp>
      </p:grpSp>
      <p:sp>
        <p:nvSpPr>
          <p:cNvPr id="165" name="TextBox 164"/>
          <p:cNvSpPr txBox="1"/>
          <p:nvPr/>
        </p:nvSpPr>
        <p:spPr>
          <a:xfrm>
            <a:off x="3815446" y="3225304"/>
            <a:ext cx="1617931" cy="338554"/>
          </a:xfrm>
          <a:prstGeom prst="rect">
            <a:avLst/>
          </a:prstGeom>
          <a:ln w="19050">
            <a:noFill/>
          </a:ln>
        </p:spPr>
        <p:style>
          <a:lnRef idx="1">
            <a:schemeClr val="accent1"/>
          </a:lnRef>
          <a:fillRef idx="0">
            <a:schemeClr val="accent1"/>
          </a:fillRef>
          <a:effectRef idx="0">
            <a:schemeClr val="accent1"/>
          </a:effectRef>
          <a:fontRef idx="minor">
            <a:schemeClr val="tx1"/>
          </a:fontRef>
        </p:style>
        <p:txBody>
          <a:bodyPr wrap="square" rtlCol="0">
            <a:spAutoFit/>
          </a:bodyPr>
          <a:lstStyle/>
          <a:p>
            <a:pPr algn="l"/>
            <a:r>
              <a:rPr lang="en-US" sz="1600" dirty="0"/>
              <a:t>R = 75 µΩ</a:t>
            </a:r>
          </a:p>
        </p:txBody>
      </p:sp>
      <p:sp>
        <p:nvSpPr>
          <p:cNvPr id="167" name="TextBox 166"/>
          <p:cNvSpPr txBox="1"/>
          <p:nvPr/>
        </p:nvSpPr>
        <p:spPr>
          <a:xfrm>
            <a:off x="5010272" y="1417852"/>
            <a:ext cx="3947284" cy="2308324"/>
          </a:xfrm>
          <a:prstGeom prst="rect">
            <a:avLst/>
          </a:prstGeom>
          <a:ln w="25400">
            <a:solidFill>
              <a:schemeClr val="accent1"/>
            </a:solidFill>
          </a:ln>
        </p:spPr>
        <p:style>
          <a:lnRef idx="1">
            <a:schemeClr val="accent1"/>
          </a:lnRef>
          <a:fillRef idx="0">
            <a:schemeClr val="accent1"/>
          </a:fillRef>
          <a:effectRef idx="0">
            <a:schemeClr val="accent1"/>
          </a:effectRef>
          <a:fontRef idx="minor">
            <a:schemeClr val="tx1"/>
          </a:fontRef>
        </p:style>
        <p:txBody>
          <a:bodyPr wrap="square" rtlCol="0">
            <a:spAutoFit/>
          </a:bodyPr>
          <a:lstStyle/>
          <a:p>
            <a:pPr algn="l"/>
            <a:r>
              <a:rPr lang="en-US" sz="1600" dirty="0"/>
              <a:t>150 // 75 µΩ =&gt; 50 µΩ</a:t>
            </a:r>
          </a:p>
          <a:p>
            <a:pPr algn="l"/>
            <a:r>
              <a:rPr lang="en-US" sz="1600" dirty="0"/>
              <a:t>Por lo tanto:</a:t>
            </a:r>
          </a:p>
          <a:p>
            <a:pPr algn="l"/>
            <a:r>
              <a:rPr lang="en-US" sz="1600" dirty="0"/>
              <a:t>1. </a:t>
            </a:r>
            <a:r>
              <a:rPr lang="en-US" sz="1600" dirty="0" err="1"/>
              <a:t>Interruptor</a:t>
            </a:r>
            <a:r>
              <a:rPr lang="en-US" sz="1600" dirty="0"/>
              <a:t> </a:t>
            </a:r>
            <a:r>
              <a:rPr lang="en-US" sz="1600" dirty="0" err="1"/>
              <a:t>posición</a:t>
            </a:r>
            <a:r>
              <a:rPr lang="en-US" sz="1600" dirty="0"/>
              <a:t> </a:t>
            </a:r>
            <a:r>
              <a:rPr lang="en-US" sz="1600" dirty="0" err="1"/>
              <a:t>cerrado</a:t>
            </a:r>
            <a:r>
              <a:rPr lang="en-US" sz="1600" dirty="0"/>
              <a:t>: 50 µΩ</a:t>
            </a:r>
          </a:p>
          <a:p>
            <a:pPr algn="l"/>
            <a:r>
              <a:rPr lang="en-US" sz="1600" dirty="0"/>
              <a:t>2. CB in </a:t>
            </a:r>
            <a:r>
              <a:rPr lang="en-US" sz="1600" dirty="0" err="1" smtClean="0"/>
              <a:t>posición</a:t>
            </a:r>
            <a:r>
              <a:rPr lang="en-US" sz="1600" dirty="0" smtClean="0"/>
              <a:t> de </a:t>
            </a:r>
            <a:r>
              <a:rPr lang="en-US" sz="1600" dirty="0" err="1" smtClean="0"/>
              <a:t>contacto</a:t>
            </a:r>
            <a:r>
              <a:rPr lang="en-US" sz="1600" dirty="0" smtClean="0"/>
              <a:t> de </a:t>
            </a:r>
            <a:r>
              <a:rPr lang="en-US" sz="1600" dirty="0" err="1" smtClean="0"/>
              <a:t>arco</a:t>
            </a:r>
            <a:r>
              <a:rPr lang="en-US" sz="1600" dirty="0" smtClean="0"/>
              <a:t>: </a:t>
            </a:r>
            <a:endParaRPr lang="en-US" sz="1600" dirty="0"/>
          </a:p>
          <a:p>
            <a:pPr algn="l"/>
            <a:r>
              <a:rPr lang="en-US" sz="1600" dirty="0"/>
              <a:t>    2 </a:t>
            </a:r>
            <a:r>
              <a:rPr lang="en-US" sz="1600" dirty="0" err="1"/>
              <a:t>mΩ</a:t>
            </a:r>
            <a:r>
              <a:rPr lang="en-US" sz="1600" dirty="0"/>
              <a:t> // 75 µΩ =&gt; 72 µΩ</a:t>
            </a:r>
          </a:p>
          <a:p>
            <a:pPr algn="l"/>
            <a:r>
              <a:rPr lang="en-US" sz="1600" dirty="0"/>
              <a:t>3. </a:t>
            </a:r>
            <a:r>
              <a:rPr lang="en-US" sz="1600" dirty="0" err="1"/>
              <a:t>Interruptor</a:t>
            </a:r>
            <a:r>
              <a:rPr lang="en-US" sz="1600" dirty="0"/>
              <a:t> </a:t>
            </a:r>
            <a:r>
              <a:rPr lang="en-US" sz="1600" dirty="0" err="1"/>
              <a:t>en</a:t>
            </a:r>
            <a:r>
              <a:rPr lang="en-US" sz="1600" dirty="0"/>
              <a:t> </a:t>
            </a:r>
            <a:r>
              <a:rPr lang="en-US" sz="1600" dirty="0" err="1"/>
              <a:t>posición</a:t>
            </a:r>
            <a:r>
              <a:rPr lang="en-US" sz="1600" dirty="0"/>
              <a:t> </a:t>
            </a:r>
            <a:r>
              <a:rPr lang="en-US" sz="1600" dirty="0" err="1"/>
              <a:t>abierto</a:t>
            </a:r>
            <a:r>
              <a:rPr lang="en-US" sz="1600" dirty="0"/>
              <a:t>: 75 µΩ</a:t>
            </a:r>
          </a:p>
          <a:p>
            <a:pPr algn="l"/>
            <a:endParaRPr lang="en-US" sz="1600" dirty="0"/>
          </a:p>
          <a:p>
            <a:pPr algn="l"/>
            <a:r>
              <a:rPr lang="en-US" sz="1600" dirty="0"/>
              <a:t>Es </a:t>
            </a:r>
            <a:r>
              <a:rPr lang="en-US" sz="1600" dirty="0" err="1"/>
              <a:t>decir</a:t>
            </a:r>
            <a:r>
              <a:rPr lang="en-US" sz="1600" dirty="0"/>
              <a:t>, </a:t>
            </a:r>
            <a:r>
              <a:rPr lang="en-US" sz="1600" dirty="0" err="1"/>
              <a:t>sólo</a:t>
            </a:r>
            <a:r>
              <a:rPr lang="en-US" sz="1600" dirty="0"/>
              <a:t> 3 µΩ de </a:t>
            </a:r>
            <a:r>
              <a:rPr lang="en-US" sz="1600" dirty="0" err="1"/>
              <a:t>margen</a:t>
            </a:r>
            <a:r>
              <a:rPr lang="en-US" sz="1600" dirty="0"/>
              <a:t> para </a:t>
            </a:r>
            <a:r>
              <a:rPr lang="en-US" sz="1600" dirty="0" err="1"/>
              <a:t>detectar</a:t>
            </a:r>
            <a:r>
              <a:rPr lang="en-US" sz="1600" dirty="0"/>
              <a:t> la </a:t>
            </a:r>
            <a:r>
              <a:rPr lang="en-US" sz="1600" dirty="0" err="1"/>
              <a:t>operación</a:t>
            </a:r>
            <a:r>
              <a:rPr lang="en-US" sz="1600" dirty="0"/>
              <a:t> (</a:t>
            </a:r>
            <a:r>
              <a:rPr lang="en-US" sz="1600" dirty="0" err="1"/>
              <a:t>contactos</a:t>
            </a:r>
            <a:r>
              <a:rPr lang="en-US" sz="1600" dirty="0"/>
              <a:t> de </a:t>
            </a:r>
            <a:r>
              <a:rPr lang="en-US" sz="1600" dirty="0" err="1"/>
              <a:t>arco</a:t>
            </a:r>
            <a:r>
              <a:rPr lang="en-US" sz="1600" dirty="0"/>
              <a:t>)</a:t>
            </a:r>
          </a:p>
        </p:txBody>
      </p:sp>
      <p:sp>
        <p:nvSpPr>
          <p:cNvPr id="67" name="Content Placeholder 2">
            <a:extLst>
              <a:ext uri="{FF2B5EF4-FFF2-40B4-BE49-F238E27FC236}">
                <a16:creationId xmlns:a16="http://schemas.microsoft.com/office/drawing/2014/main" id="{C6166180-791D-476E-9C36-6470B2733D6E}"/>
              </a:ext>
            </a:extLst>
          </p:cNvPr>
          <p:cNvSpPr txBox="1">
            <a:spLocks/>
          </p:cNvSpPr>
          <p:nvPr/>
        </p:nvSpPr>
        <p:spPr>
          <a:xfrm>
            <a:off x="523057" y="796911"/>
            <a:ext cx="6590124"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a:t>Resistencia de un </a:t>
            </a:r>
            <a:r>
              <a:rPr lang="en-GB" kern="0" dirty="0" err="1"/>
              <a:t>interruptor</a:t>
            </a:r>
            <a:r>
              <a:rPr lang="en-GB" kern="0" dirty="0"/>
              <a:t>  GIS</a:t>
            </a:r>
          </a:p>
        </p:txBody>
      </p:sp>
      <p:sp>
        <p:nvSpPr>
          <p:cNvPr id="68" name="Title 1">
            <a:extLst>
              <a:ext uri="{FF2B5EF4-FFF2-40B4-BE49-F238E27FC236}">
                <a16:creationId xmlns:a16="http://schemas.microsoft.com/office/drawing/2014/main" id="{9E4C22CB-64E5-465B-8900-F6BB4173A455}"/>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Tree>
    <p:extLst>
      <p:ext uri="{BB962C8B-B14F-4D97-AF65-F5344CB8AC3E}">
        <p14:creationId xmlns:p14="http://schemas.microsoft.com/office/powerpoint/2010/main" val="573281106"/>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6931" y="1392336"/>
            <a:ext cx="7680842" cy="2733097"/>
          </a:xfrm>
        </p:spPr>
        <p:txBody>
          <a:bodyPr/>
          <a:lstStyle/>
          <a:p>
            <a:pPr>
              <a:buFont typeface="Arial" panose="020B0604020202020204" pitchFamily="34" charset="0"/>
              <a:buChar char="•"/>
            </a:pPr>
            <a:r>
              <a:rPr lang="en-US" sz="1600" dirty="0" err="1"/>
              <a:t>Difícil</a:t>
            </a:r>
            <a:r>
              <a:rPr lang="en-US" sz="1600" dirty="0"/>
              <a:t> de </a:t>
            </a:r>
            <a:r>
              <a:rPr lang="en-US" sz="1600" dirty="0" err="1"/>
              <a:t>detectar</a:t>
            </a:r>
            <a:r>
              <a:rPr lang="en-US" sz="1600" dirty="0"/>
              <a:t> los </a:t>
            </a:r>
            <a:r>
              <a:rPr lang="en-US" sz="1600" dirty="0" err="1"/>
              <a:t>tiempos</a:t>
            </a:r>
            <a:r>
              <a:rPr lang="en-US" sz="1600" dirty="0"/>
              <a:t> de </a:t>
            </a:r>
            <a:r>
              <a:rPr lang="en-US" sz="1600" dirty="0" err="1"/>
              <a:t>operación</a:t>
            </a:r>
            <a:r>
              <a:rPr lang="en-US" sz="1600" dirty="0"/>
              <a:t>, </a:t>
            </a:r>
          </a:p>
          <a:p>
            <a:pPr lvl="1">
              <a:buFont typeface="Arial" panose="020B0604020202020204" pitchFamily="34" charset="0"/>
              <a:buChar char="•"/>
            </a:pPr>
            <a:r>
              <a:rPr lang="en-US" sz="1600" dirty="0"/>
              <a:t>Umbral </a:t>
            </a:r>
            <a:r>
              <a:rPr lang="en-US" sz="1600" dirty="0" err="1"/>
              <a:t>desconocido</a:t>
            </a:r>
            <a:r>
              <a:rPr lang="en-US" sz="1600" dirty="0"/>
              <a:t> (</a:t>
            </a:r>
            <a:r>
              <a:rPr lang="en-US" sz="1600" dirty="0" err="1"/>
              <a:t>inicialmente</a:t>
            </a:r>
            <a:r>
              <a:rPr lang="en-US" sz="1600" dirty="0"/>
              <a:t>)</a:t>
            </a:r>
          </a:p>
          <a:p>
            <a:pPr lvl="1">
              <a:buFont typeface="Arial" panose="020B0604020202020204" pitchFamily="34" charset="0"/>
              <a:buChar char="•"/>
            </a:pPr>
            <a:r>
              <a:rPr lang="en-US" sz="1600" dirty="0" err="1"/>
              <a:t>Problemas</a:t>
            </a:r>
            <a:r>
              <a:rPr lang="en-US" sz="1600" dirty="0"/>
              <a:t> de </a:t>
            </a:r>
            <a:r>
              <a:rPr lang="en-US" sz="1600" dirty="0" err="1"/>
              <a:t>repetibilidad</a:t>
            </a:r>
            <a:endParaRPr lang="en-US" sz="1600" dirty="0"/>
          </a:p>
          <a:p>
            <a:pPr>
              <a:buFont typeface="Arial" panose="020B0604020202020204" pitchFamily="34" charset="0"/>
              <a:buChar char="•"/>
            </a:pPr>
            <a:r>
              <a:rPr lang="en-US" sz="1600" dirty="0" err="1"/>
              <a:t>Equipo</a:t>
            </a:r>
            <a:r>
              <a:rPr lang="en-US" sz="1600" dirty="0"/>
              <a:t> de </a:t>
            </a:r>
            <a:r>
              <a:rPr lang="en-US" sz="1600" dirty="0" err="1"/>
              <a:t>prueba</a:t>
            </a:r>
            <a:r>
              <a:rPr lang="en-US" sz="1600" dirty="0"/>
              <a:t> </a:t>
            </a:r>
            <a:r>
              <a:rPr lang="en-US" sz="1600" dirty="0" err="1"/>
              <a:t>más</a:t>
            </a:r>
            <a:r>
              <a:rPr lang="en-US" sz="1600" dirty="0"/>
              <a:t> </a:t>
            </a:r>
            <a:r>
              <a:rPr lang="en-US" sz="1600" dirty="0" err="1"/>
              <a:t>pesado</a:t>
            </a:r>
            <a:r>
              <a:rPr lang="en-US" sz="1600" dirty="0"/>
              <a:t>, mayor </a:t>
            </a:r>
            <a:r>
              <a:rPr lang="en-US" sz="1600" dirty="0" err="1"/>
              <a:t>cableado</a:t>
            </a:r>
            <a:endParaRPr lang="en-US" sz="1600" dirty="0"/>
          </a:p>
          <a:p>
            <a:pPr>
              <a:buFont typeface="Arial" panose="020B0604020202020204" pitchFamily="34" charset="0"/>
              <a:buChar char="•"/>
            </a:pPr>
            <a:r>
              <a:rPr lang="en-US" sz="1600" dirty="0" err="1"/>
              <a:t>Inyección</a:t>
            </a:r>
            <a:r>
              <a:rPr lang="en-US" sz="1600" dirty="0"/>
              <a:t> de DC =&gt; </a:t>
            </a:r>
            <a:r>
              <a:rPr lang="en-US" sz="1600" dirty="0" err="1"/>
              <a:t>riesgo</a:t>
            </a:r>
            <a:r>
              <a:rPr lang="en-US" sz="1600" dirty="0"/>
              <a:t> de </a:t>
            </a:r>
            <a:r>
              <a:rPr lang="en-US" sz="1600" dirty="0" err="1"/>
              <a:t>saturación</a:t>
            </a:r>
            <a:r>
              <a:rPr lang="en-US" sz="1600" dirty="0"/>
              <a:t> de CTs</a:t>
            </a:r>
          </a:p>
          <a:p>
            <a:pPr lvl="1">
              <a:buFont typeface="Arial" panose="020B0604020202020204" pitchFamily="34" charset="0"/>
              <a:buChar char="•"/>
            </a:pPr>
            <a:r>
              <a:rPr lang="en-US" sz="1600" dirty="0" err="1"/>
              <a:t>Riesgo</a:t>
            </a:r>
            <a:r>
              <a:rPr lang="en-US" sz="1600" dirty="0"/>
              <a:t> de </a:t>
            </a:r>
            <a:r>
              <a:rPr lang="en-US" sz="1600" dirty="0" err="1"/>
              <a:t>disparo</a:t>
            </a:r>
            <a:r>
              <a:rPr lang="en-US" sz="1600" dirty="0"/>
              <a:t> </a:t>
            </a:r>
            <a:r>
              <a:rPr lang="en-US" sz="1600" dirty="0" err="1"/>
              <a:t>durante</a:t>
            </a:r>
            <a:r>
              <a:rPr lang="en-US" sz="1600" dirty="0"/>
              <a:t> la </a:t>
            </a:r>
            <a:r>
              <a:rPr lang="en-US" sz="1600" dirty="0" err="1"/>
              <a:t>prueba</a:t>
            </a:r>
            <a:r>
              <a:rPr lang="en-US" sz="1600" dirty="0"/>
              <a:t> ó </a:t>
            </a:r>
            <a:r>
              <a:rPr lang="en-US" sz="1600" dirty="0" err="1"/>
              <a:t>cuando</a:t>
            </a:r>
            <a:r>
              <a:rPr lang="en-US" sz="1600" dirty="0"/>
              <a:t> se </a:t>
            </a:r>
            <a:r>
              <a:rPr lang="en-US" sz="1600" dirty="0" err="1"/>
              <a:t>energice</a:t>
            </a:r>
            <a:r>
              <a:rPr lang="en-US" sz="1600" dirty="0"/>
              <a:t> el </a:t>
            </a:r>
            <a:r>
              <a:rPr lang="en-US" sz="1600" dirty="0" err="1"/>
              <a:t>sistema</a:t>
            </a:r>
            <a:endParaRPr lang="en-US" sz="1600" dirty="0"/>
          </a:p>
          <a:p>
            <a:pPr lvl="1">
              <a:buFont typeface="Arial" panose="020B0604020202020204" pitchFamily="34" charset="0"/>
              <a:buChar char="•"/>
            </a:pPr>
            <a:r>
              <a:rPr lang="en-US" sz="1600" dirty="0" err="1"/>
              <a:t>Procedimiento</a:t>
            </a:r>
            <a:r>
              <a:rPr lang="en-US" sz="1600" dirty="0"/>
              <a:t> de </a:t>
            </a:r>
            <a:r>
              <a:rPr lang="en-US" sz="1600" dirty="0" err="1"/>
              <a:t>desmagnetización</a:t>
            </a:r>
            <a:r>
              <a:rPr lang="en-US" sz="1600" dirty="0"/>
              <a:t> – </a:t>
            </a:r>
            <a:r>
              <a:rPr lang="en-US" sz="1600" dirty="0" err="1"/>
              <a:t>requiere</a:t>
            </a:r>
            <a:r>
              <a:rPr lang="en-US" sz="1600" dirty="0"/>
              <a:t> </a:t>
            </a:r>
            <a:r>
              <a:rPr lang="en-US" sz="1600" dirty="0" err="1"/>
              <a:t>reconexiones</a:t>
            </a:r>
            <a:r>
              <a:rPr lang="en-US" sz="1600" dirty="0"/>
              <a:t> </a:t>
            </a:r>
          </a:p>
          <a:p>
            <a:pPr>
              <a:buFont typeface="Arial" panose="020B0604020202020204" pitchFamily="34" charset="0"/>
              <a:buChar char="•"/>
            </a:pPr>
            <a:r>
              <a:rPr lang="en-US" sz="1600" dirty="0" err="1"/>
              <a:t>Corriente</a:t>
            </a:r>
            <a:r>
              <a:rPr lang="en-US" sz="1600" dirty="0"/>
              <a:t> </a:t>
            </a:r>
            <a:r>
              <a:rPr lang="en-US" sz="1600" dirty="0" err="1"/>
              <a:t>inducida</a:t>
            </a:r>
            <a:r>
              <a:rPr lang="en-US" sz="1600" dirty="0"/>
              <a:t> </a:t>
            </a:r>
            <a:r>
              <a:rPr lang="en-US" sz="1600" dirty="0" err="1"/>
              <a:t>podría</a:t>
            </a:r>
            <a:r>
              <a:rPr lang="en-US" sz="1600" dirty="0"/>
              <a:t> </a:t>
            </a:r>
            <a:r>
              <a:rPr lang="en-US" sz="1600" dirty="0" err="1"/>
              <a:t>interferir</a:t>
            </a:r>
            <a:r>
              <a:rPr lang="en-US" sz="1600" dirty="0"/>
              <a:t> con el </a:t>
            </a:r>
            <a:r>
              <a:rPr lang="en-US" sz="1600" dirty="0" err="1"/>
              <a:t>cálculo</a:t>
            </a:r>
            <a:r>
              <a:rPr lang="en-US" sz="1600" dirty="0"/>
              <a:t> de la </a:t>
            </a:r>
            <a:r>
              <a:rPr lang="en-US" sz="1600" dirty="0" err="1"/>
              <a:t>resistencia</a:t>
            </a:r>
            <a:r>
              <a:rPr lang="en-US" sz="1600" dirty="0"/>
              <a:t> y </a:t>
            </a:r>
            <a:r>
              <a:rPr lang="en-US" sz="1600" dirty="0" err="1"/>
              <a:t>evaluaciones</a:t>
            </a:r>
            <a:r>
              <a:rPr lang="en-US" sz="1600" dirty="0"/>
              <a:t> de los </a:t>
            </a:r>
            <a:r>
              <a:rPr lang="en-US" sz="1600" dirty="0" err="1"/>
              <a:t>tiempos</a:t>
            </a:r>
            <a:r>
              <a:rPr lang="en-US" sz="1600" dirty="0"/>
              <a:t> de </a:t>
            </a:r>
            <a:r>
              <a:rPr lang="en-US" sz="1600" dirty="0" err="1"/>
              <a:t>operación</a:t>
            </a:r>
            <a:endParaRPr lang="en-US" sz="1600" dirty="0"/>
          </a:p>
        </p:txBody>
      </p:sp>
      <p:sp>
        <p:nvSpPr>
          <p:cNvPr id="6" name="Content Placeholder 2">
            <a:extLst>
              <a:ext uri="{FF2B5EF4-FFF2-40B4-BE49-F238E27FC236}">
                <a16:creationId xmlns:a16="http://schemas.microsoft.com/office/drawing/2014/main" id="{4F395A5C-9372-4B7C-87D7-6187C62663BF}"/>
              </a:ext>
            </a:extLst>
          </p:cNvPr>
          <p:cNvSpPr txBox="1">
            <a:spLocks/>
          </p:cNvSpPr>
          <p:nvPr/>
        </p:nvSpPr>
        <p:spPr>
          <a:xfrm>
            <a:off x="523057" y="796911"/>
            <a:ext cx="6590124"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Resumen</a:t>
            </a:r>
            <a:r>
              <a:rPr lang="en-GB" kern="0" dirty="0"/>
              <a:t> - DRM</a:t>
            </a:r>
          </a:p>
        </p:txBody>
      </p:sp>
      <p:sp>
        <p:nvSpPr>
          <p:cNvPr id="7" name="Title 1">
            <a:extLst>
              <a:ext uri="{FF2B5EF4-FFF2-40B4-BE49-F238E27FC236}">
                <a16:creationId xmlns:a16="http://schemas.microsoft.com/office/drawing/2014/main" id="{FB4AC456-7E90-40C0-84FD-F3856CF72142}"/>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DRM</a:t>
            </a:r>
          </a:p>
        </p:txBody>
      </p:sp>
    </p:spTree>
    <p:extLst>
      <p:ext uri="{BB962C8B-B14F-4D97-AF65-F5344CB8AC3E}">
        <p14:creationId xmlns:p14="http://schemas.microsoft.com/office/powerpoint/2010/main" val="656914100"/>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860" y="1892650"/>
            <a:ext cx="6793680" cy="1346309"/>
          </a:xfrm>
        </p:spPr>
        <p:txBody>
          <a:bodyPr/>
          <a:lstStyle/>
          <a:p>
            <a:r>
              <a:rPr lang="es-MX" dirty="0"/>
              <a:t/>
            </a:r>
            <a:br>
              <a:rPr lang="es-MX" dirty="0"/>
            </a:br>
            <a:r>
              <a:rPr lang="es-MX" dirty="0"/>
              <a:t/>
            </a:r>
            <a:br>
              <a:rPr lang="es-MX" dirty="0"/>
            </a:br>
            <a:r>
              <a:rPr lang="es-MX" dirty="0"/>
              <a:t>Pruebas de tiempos –Tecnología DCM</a:t>
            </a:r>
          </a:p>
        </p:txBody>
      </p:sp>
    </p:spTree>
    <p:extLst>
      <p:ext uri="{BB962C8B-B14F-4D97-AF65-F5344CB8AC3E}">
        <p14:creationId xmlns:p14="http://schemas.microsoft.com/office/powerpoint/2010/main" val="3513571635"/>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684213" y="1466851"/>
            <a:ext cx="3649662" cy="2775827"/>
          </a:xfrm>
          <a:prstGeom prst="rect">
            <a:avLst/>
          </a:prstGeom>
          <a:noFill/>
          <a:ln w="9525">
            <a:noFill/>
            <a:miter lim="800000"/>
            <a:headEnd/>
            <a:tailEnd/>
          </a:ln>
          <a:effectLst/>
        </p:spPr>
        <p:txBody>
          <a:bodyPr/>
          <a:lstStyle/>
          <a:p>
            <a:pPr algn="l">
              <a:spcBef>
                <a:spcPct val="20000"/>
              </a:spcBef>
            </a:pPr>
            <a:r>
              <a:rPr lang="en-US" sz="1600" b="1" dirty="0"/>
              <a:t>La </a:t>
            </a:r>
            <a:r>
              <a:rPr lang="en-US" sz="1600" b="1" dirty="0" err="1"/>
              <a:t>solución</a:t>
            </a:r>
            <a:r>
              <a:rPr lang="en-US" sz="1600" b="1" dirty="0"/>
              <a:t> DCM </a:t>
            </a:r>
            <a:r>
              <a:rPr lang="en-US" sz="1600" b="1" dirty="0" err="1"/>
              <a:t>toma</a:t>
            </a:r>
            <a:r>
              <a:rPr lang="en-US" sz="1600" b="1" dirty="0"/>
              <a:t> </a:t>
            </a:r>
            <a:r>
              <a:rPr lang="en-US" sz="1600" b="1" dirty="0" err="1"/>
              <a:t>ventaja</a:t>
            </a:r>
            <a:r>
              <a:rPr lang="en-US" sz="1600" b="1" dirty="0"/>
              <a:t>..…</a:t>
            </a:r>
          </a:p>
          <a:p>
            <a:pPr algn="l">
              <a:spcBef>
                <a:spcPct val="20000"/>
              </a:spcBef>
              <a:buFontTx/>
              <a:buChar char="-"/>
            </a:pPr>
            <a:r>
              <a:rPr lang="en-US" sz="1600" dirty="0"/>
              <a:t> de la </a:t>
            </a:r>
            <a:r>
              <a:rPr lang="en-US" sz="1600" dirty="0" err="1"/>
              <a:t>resonancia</a:t>
            </a:r>
            <a:r>
              <a:rPr lang="en-US" sz="1600" dirty="0"/>
              <a:t> </a:t>
            </a:r>
            <a:r>
              <a:rPr lang="en-US" sz="1600" dirty="0" err="1"/>
              <a:t>eléctrica</a:t>
            </a:r>
            <a:r>
              <a:rPr lang="en-US" sz="1600" dirty="0"/>
              <a:t> de los components </a:t>
            </a:r>
            <a:r>
              <a:rPr lang="en-US" sz="1600" dirty="0" err="1"/>
              <a:t>discretos</a:t>
            </a:r>
            <a:r>
              <a:rPr lang="en-US" sz="1600" dirty="0"/>
              <a:t> </a:t>
            </a:r>
            <a:r>
              <a:rPr lang="en-US" sz="1600" dirty="0" err="1"/>
              <a:t>incluidos</a:t>
            </a:r>
            <a:r>
              <a:rPr lang="en-US" sz="1600" dirty="0"/>
              <a:t> </a:t>
            </a:r>
            <a:r>
              <a:rPr lang="en-US" sz="1600" dirty="0" err="1"/>
              <a:t>en</a:t>
            </a:r>
            <a:r>
              <a:rPr lang="en-US" sz="1600" dirty="0"/>
              <a:t> un </a:t>
            </a:r>
            <a:r>
              <a:rPr lang="en-US" sz="1600" dirty="0" err="1"/>
              <a:t>modelo</a:t>
            </a:r>
            <a:r>
              <a:rPr lang="en-US" sz="1600" dirty="0"/>
              <a:t> de </a:t>
            </a:r>
            <a:r>
              <a:rPr lang="en-US" sz="1600" dirty="0" err="1"/>
              <a:t>configuración</a:t>
            </a:r>
            <a:r>
              <a:rPr lang="en-US" sz="1600" dirty="0"/>
              <a:t> de </a:t>
            </a:r>
            <a:r>
              <a:rPr lang="en-US" sz="1600" dirty="0" err="1"/>
              <a:t>pruebas</a:t>
            </a:r>
            <a:r>
              <a:rPr lang="en-US" sz="1600" dirty="0"/>
              <a:t> de </a:t>
            </a:r>
            <a:r>
              <a:rPr lang="en-US" sz="1600" dirty="0" err="1"/>
              <a:t>interruptores</a:t>
            </a:r>
            <a:r>
              <a:rPr lang="en-US" sz="1600" dirty="0"/>
              <a:t> con ambos </a:t>
            </a:r>
            <a:r>
              <a:rPr lang="en-US" sz="1600" dirty="0" err="1"/>
              <a:t>extremos</a:t>
            </a:r>
            <a:r>
              <a:rPr lang="en-US" sz="1600" dirty="0"/>
              <a:t> </a:t>
            </a:r>
            <a:r>
              <a:rPr lang="en-US" sz="1600" dirty="0" err="1"/>
              <a:t>puestos</a:t>
            </a:r>
            <a:r>
              <a:rPr lang="en-US" sz="1600" dirty="0"/>
              <a:t> a tierra</a:t>
            </a:r>
          </a:p>
          <a:p>
            <a:pPr algn="l">
              <a:spcBef>
                <a:spcPct val="20000"/>
              </a:spcBef>
              <a:buFontTx/>
              <a:buChar char="-"/>
            </a:pPr>
            <a:r>
              <a:rPr lang="en-US" sz="1600" dirty="0"/>
              <a:t> de el </a:t>
            </a:r>
            <a:r>
              <a:rPr lang="en-US" sz="1600" dirty="0" err="1"/>
              <a:t>hecho</a:t>
            </a:r>
            <a:r>
              <a:rPr lang="en-US" sz="1600" dirty="0"/>
              <a:t> de que al </a:t>
            </a:r>
            <a:r>
              <a:rPr lang="en-US" sz="1600" dirty="0" err="1"/>
              <a:t>operar</a:t>
            </a:r>
            <a:r>
              <a:rPr lang="en-US" sz="1600" dirty="0"/>
              <a:t> el </a:t>
            </a:r>
            <a:r>
              <a:rPr lang="en-US" sz="1600" dirty="0" err="1"/>
              <a:t>interruptor</a:t>
            </a:r>
            <a:r>
              <a:rPr lang="en-US" sz="1600" dirty="0"/>
              <a:t> </a:t>
            </a:r>
            <a:r>
              <a:rPr lang="en-US" sz="1600" dirty="0" err="1"/>
              <a:t>cambiará</a:t>
            </a:r>
            <a:r>
              <a:rPr lang="en-US" sz="1600" dirty="0"/>
              <a:t> las </a:t>
            </a:r>
            <a:r>
              <a:rPr lang="en-US" sz="1600" dirty="0" err="1"/>
              <a:t>condiciones</a:t>
            </a:r>
            <a:r>
              <a:rPr lang="en-US" sz="1600" dirty="0"/>
              <a:t> de </a:t>
            </a:r>
            <a:r>
              <a:rPr lang="en-US" sz="1600" dirty="0" err="1"/>
              <a:t>resonancia</a:t>
            </a:r>
            <a:r>
              <a:rPr lang="en-US" sz="1600" dirty="0"/>
              <a:t> y por lo tanto </a:t>
            </a:r>
            <a:r>
              <a:rPr lang="en-US" sz="1600" dirty="0" err="1"/>
              <a:t>cambiará</a:t>
            </a:r>
            <a:r>
              <a:rPr lang="en-US" sz="1600" dirty="0"/>
              <a:t> </a:t>
            </a:r>
            <a:r>
              <a:rPr lang="en-US" sz="1600" dirty="0" err="1"/>
              <a:t>drásticamente</a:t>
            </a:r>
            <a:r>
              <a:rPr lang="en-US" sz="1600" dirty="0"/>
              <a:t> la </a:t>
            </a:r>
            <a:r>
              <a:rPr lang="en-US" sz="1600" dirty="0" err="1"/>
              <a:t>corriente</a:t>
            </a:r>
            <a:r>
              <a:rPr lang="en-US" sz="1600" dirty="0"/>
              <a:t> de </a:t>
            </a:r>
            <a:r>
              <a:rPr lang="en-US" sz="1600" dirty="0" err="1"/>
              <a:t>prueba</a:t>
            </a:r>
            <a:endParaRPr lang="en-US" sz="1600" dirty="0"/>
          </a:p>
        </p:txBody>
      </p:sp>
      <p:sp>
        <p:nvSpPr>
          <p:cNvPr id="5" name="Line 6"/>
          <p:cNvSpPr>
            <a:spLocks noChangeShapeType="1"/>
          </p:cNvSpPr>
          <p:nvPr/>
        </p:nvSpPr>
        <p:spPr bwMode="auto">
          <a:xfrm>
            <a:off x="4448175" y="1586787"/>
            <a:ext cx="1330226" cy="0"/>
          </a:xfrm>
          <a:prstGeom prst="line">
            <a:avLst/>
          </a:prstGeom>
          <a:noFill/>
          <a:ln w="9525">
            <a:solidFill>
              <a:schemeClr val="tx1"/>
            </a:solidFill>
            <a:round/>
            <a:headEnd/>
            <a:tailEnd/>
          </a:ln>
          <a:effectLst/>
        </p:spPr>
        <p:txBody>
          <a:bodyPr/>
          <a:lstStyle/>
          <a:p>
            <a:endParaRPr lang="en-US" dirty="0"/>
          </a:p>
        </p:txBody>
      </p:sp>
      <p:sp>
        <p:nvSpPr>
          <p:cNvPr id="6" name="Rectangle 7"/>
          <p:cNvSpPr>
            <a:spLocks noChangeArrowheads="1"/>
          </p:cNvSpPr>
          <p:nvPr/>
        </p:nvSpPr>
        <p:spPr bwMode="auto">
          <a:xfrm>
            <a:off x="5778401" y="1526928"/>
            <a:ext cx="241253" cy="118415"/>
          </a:xfrm>
          <a:prstGeom prst="rect">
            <a:avLst/>
          </a:prstGeom>
          <a:noFill/>
          <a:ln w="9525">
            <a:solidFill>
              <a:schemeClr val="tx1"/>
            </a:solidFill>
            <a:miter lim="800000"/>
            <a:headEnd/>
            <a:tailEnd/>
          </a:ln>
          <a:effectLst/>
        </p:spPr>
        <p:txBody>
          <a:bodyPr wrap="none" anchor="ctr"/>
          <a:lstStyle/>
          <a:p>
            <a:endParaRPr lang="en-US" dirty="0"/>
          </a:p>
        </p:txBody>
      </p:sp>
      <p:sp>
        <p:nvSpPr>
          <p:cNvPr id="7" name="Line 8"/>
          <p:cNvSpPr>
            <a:spLocks noChangeShapeType="1"/>
          </p:cNvSpPr>
          <p:nvPr/>
        </p:nvSpPr>
        <p:spPr bwMode="auto">
          <a:xfrm>
            <a:off x="6019654" y="1586787"/>
            <a:ext cx="121294" cy="0"/>
          </a:xfrm>
          <a:prstGeom prst="line">
            <a:avLst/>
          </a:prstGeom>
          <a:noFill/>
          <a:ln w="9525">
            <a:solidFill>
              <a:schemeClr val="tx1"/>
            </a:solidFill>
            <a:round/>
            <a:headEnd/>
            <a:tailEnd/>
          </a:ln>
          <a:effectLst/>
        </p:spPr>
        <p:txBody>
          <a:bodyPr/>
          <a:lstStyle/>
          <a:p>
            <a:endParaRPr lang="en-US" dirty="0"/>
          </a:p>
        </p:txBody>
      </p:sp>
      <p:sp>
        <p:nvSpPr>
          <p:cNvPr id="8" name="Line 9"/>
          <p:cNvSpPr>
            <a:spLocks noChangeShapeType="1"/>
          </p:cNvSpPr>
          <p:nvPr/>
        </p:nvSpPr>
        <p:spPr bwMode="auto">
          <a:xfrm>
            <a:off x="6142776" y="1593411"/>
            <a:ext cx="199176" cy="36214"/>
          </a:xfrm>
          <a:prstGeom prst="line">
            <a:avLst/>
          </a:prstGeom>
          <a:noFill/>
          <a:ln w="9525">
            <a:solidFill>
              <a:schemeClr val="tx1"/>
            </a:solidFill>
            <a:round/>
            <a:headEnd/>
            <a:tailEnd/>
          </a:ln>
          <a:effectLst/>
        </p:spPr>
        <p:txBody>
          <a:bodyPr/>
          <a:lstStyle/>
          <a:p>
            <a:endParaRPr lang="en-US" dirty="0"/>
          </a:p>
        </p:txBody>
      </p:sp>
      <p:sp>
        <p:nvSpPr>
          <p:cNvPr id="9" name="Line 10"/>
          <p:cNvSpPr>
            <a:spLocks noChangeShapeType="1"/>
          </p:cNvSpPr>
          <p:nvPr/>
        </p:nvSpPr>
        <p:spPr bwMode="auto">
          <a:xfrm>
            <a:off x="6322220" y="1586787"/>
            <a:ext cx="302566" cy="0"/>
          </a:xfrm>
          <a:prstGeom prst="line">
            <a:avLst/>
          </a:prstGeom>
          <a:noFill/>
          <a:ln w="9525">
            <a:solidFill>
              <a:schemeClr val="tx1"/>
            </a:solidFill>
            <a:round/>
            <a:headEnd/>
            <a:tailEnd/>
          </a:ln>
          <a:effectLst/>
        </p:spPr>
        <p:txBody>
          <a:bodyPr/>
          <a:lstStyle/>
          <a:p>
            <a:endParaRPr lang="en-US" dirty="0"/>
          </a:p>
        </p:txBody>
      </p:sp>
      <p:grpSp>
        <p:nvGrpSpPr>
          <p:cNvPr id="10" name="Group 11"/>
          <p:cNvGrpSpPr>
            <a:grpSpLocks/>
          </p:cNvGrpSpPr>
          <p:nvPr/>
        </p:nvGrpSpPr>
        <p:grpSpPr bwMode="auto">
          <a:xfrm>
            <a:off x="6624786" y="1526928"/>
            <a:ext cx="482507" cy="58557"/>
            <a:chOff x="4332" y="890"/>
            <a:chExt cx="362" cy="45"/>
          </a:xfrm>
        </p:grpSpPr>
        <p:sp>
          <p:nvSpPr>
            <p:cNvPr id="11" name="Freeform 12"/>
            <p:cNvSpPr>
              <a:spLocks/>
            </p:cNvSpPr>
            <p:nvPr/>
          </p:nvSpPr>
          <p:spPr bwMode="auto">
            <a:xfrm>
              <a:off x="4332"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12" name="Freeform 13"/>
            <p:cNvSpPr>
              <a:spLocks/>
            </p:cNvSpPr>
            <p:nvPr/>
          </p:nvSpPr>
          <p:spPr bwMode="auto">
            <a:xfrm>
              <a:off x="4422"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13" name="Freeform 14"/>
            <p:cNvSpPr>
              <a:spLocks/>
            </p:cNvSpPr>
            <p:nvPr/>
          </p:nvSpPr>
          <p:spPr bwMode="auto">
            <a:xfrm>
              <a:off x="4513"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14" name="Freeform 15"/>
            <p:cNvSpPr>
              <a:spLocks/>
            </p:cNvSpPr>
            <p:nvPr/>
          </p:nvSpPr>
          <p:spPr bwMode="auto">
            <a:xfrm>
              <a:off x="4604"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grpSp>
      <p:sp>
        <p:nvSpPr>
          <p:cNvPr id="15" name="Line 16"/>
          <p:cNvSpPr>
            <a:spLocks noChangeShapeType="1"/>
          </p:cNvSpPr>
          <p:nvPr/>
        </p:nvSpPr>
        <p:spPr bwMode="auto">
          <a:xfrm>
            <a:off x="7108626" y="1586787"/>
            <a:ext cx="1087639" cy="0"/>
          </a:xfrm>
          <a:prstGeom prst="line">
            <a:avLst/>
          </a:prstGeom>
          <a:noFill/>
          <a:ln w="9525">
            <a:solidFill>
              <a:schemeClr val="tx1"/>
            </a:solidFill>
            <a:round/>
            <a:headEnd/>
            <a:tailEnd/>
          </a:ln>
          <a:effectLst/>
        </p:spPr>
        <p:txBody>
          <a:bodyPr/>
          <a:lstStyle/>
          <a:p>
            <a:endParaRPr lang="en-US" dirty="0"/>
          </a:p>
        </p:txBody>
      </p:sp>
      <p:grpSp>
        <p:nvGrpSpPr>
          <p:cNvPr id="16" name="Group 17"/>
          <p:cNvGrpSpPr>
            <a:grpSpLocks/>
          </p:cNvGrpSpPr>
          <p:nvPr/>
        </p:nvGrpSpPr>
        <p:grpSpPr bwMode="auto">
          <a:xfrm rot="10800000">
            <a:off x="6080967" y="2944011"/>
            <a:ext cx="482507" cy="58558"/>
            <a:chOff x="4332" y="890"/>
            <a:chExt cx="362" cy="45"/>
          </a:xfrm>
        </p:grpSpPr>
        <p:sp>
          <p:nvSpPr>
            <p:cNvPr id="17" name="Freeform 18"/>
            <p:cNvSpPr>
              <a:spLocks/>
            </p:cNvSpPr>
            <p:nvPr/>
          </p:nvSpPr>
          <p:spPr bwMode="auto">
            <a:xfrm>
              <a:off x="4332"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18" name="Freeform 19"/>
            <p:cNvSpPr>
              <a:spLocks/>
            </p:cNvSpPr>
            <p:nvPr/>
          </p:nvSpPr>
          <p:spPr bwMode="auto">
            <a:xfrm>
              <a:off x="4422"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19" name="Freeform 20"/>
            <p:cNvSpPr>
              <a:spLocks/>
            </p:cNvSpPr>
            <p:nvPr/>
          </p:nvSpPr>
          <p:spPr bwMode="auto">
            <a:xfrm>
              <a:off x="4513"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20" name="Freeform 21"/>
            <p:cNvSpPr>
              <a:spLocks/>
            </p:cNvSpPr>
            <p:nvPr/>
          </p:nvSpPr>
          <p:spPr bwMode="auto">
            <a:xfrm>
              <a:off x="4604"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grpSp>
      <p:sp>
        <p:nvSpPr>
          <p:cNvPr id="21" name="Line 22"/>
          <p:cNvSpPr>
            <a:spLocks noChangeShapeType="1"/>
          </p:cNvSpPr>
          <p:nvPr/>
        </p:nvSpPr>
        <p:spPr bwMode="auto">
          <a:xfrm>
            <a:off x="6064972" y="3029895"/>
            <a:ext cx="483840" cy="0"/>
          </a:xfrm>
          <a:prstGeom prst="line">
            <a:avLst/>
          </a:prstGeom>
          <a:noFill/>
          <a:ln w="9525">
            <a:solidFill>
              <a:schemeClr val="tx1"/>
            </a:solidFill>
            <a:round/>
            <a:headEnd/>
            <a:tailEnd/>
          </a:ln>
          <a:effectLst/>
        </p:spPr>
        <p:txBody>
          <a:bodyPr/>
          <a:lstStyle/>
          <a:p>
            <a:endParaRPr lang="en-US" dirty="0"/>
          </a:p>
        </p:txBody>
      </p:sp>
      <p:sp>
        <p:nvSpPr>
          <p:cNvPr id="22" name="Line 23"/>
          <p:cNvSpPr>
            <a:spLocks noChangeShapeType="1"/>
          </p:cNvSpPr>
          <p:nvPr/>
        </p:nvSpPr>
        <p:spPr bwMode="auto">
          <a:xfrm>
            <a:off x="5354541" y="1586787"/>
            <a:ext cx="0" cy="707891"/>
          </a:xfrm>
          <a:prstGeom prst="line">
            <a:avLst/>
          </a:prstGeom>
          <a:noFill/>
          <a:ln w="9525">
            <a:solidFill>
              <a:schemeClr val="tx1"/>
            </a:solidFill>
            <a:round/>
            <a:headEnd/>
            <a:tailEnd/>
          </a:ln>
          <a:effectLst/>
        </p:spPr>
        <p:txBody>
          <a:bodyPr/>
          <a:lstStyle/>
          <a:p>
            <a:endParaRPr lang="en-US" dirty="0"/>
          </a:p>
        </p:txBody>
      </p:sp>
      <p:sp>
        <p:nvSpPr>
          <p:cNvPr id="23" name="Line 24"/>
          <p:cNvSpPr>
            <a:spLocks noChangeShapeType="1"/>
          </p:cNvSpPr>
          <p:nvPr/>
        </p:nvSpPr>
        <p:spPr bwMode="auto">
          <a:xfrm>
            <a:off x="4991995" y="1586787"/>
            <a:ext cx="0" cy="118415"/>
          </a:xfrm>
          <a:prstGeom prst="line">
            <a:avLst/>
          </a:prstGeom>
          <a:noFill/>
          <a:ln w="9525">
            <a:solidFill>
              <a:schemeClr val="tx1"/>
            </a:solidFill>
            <a:round/>
            <a:headEnd/>
            <a:tailEnd/>
          </a:ln>
          <a:effectLst/>
        </p:spPr>
        <p:txBody>
          <a:bodyPr/>
          <a:lstStyle/>
          <a:p>
            <a:endParaRPr lang="en-US" dirty="0"/>
          </a:p>
        </p:txBody>
      </p:sp>
      <p:sp>
        <p:nvSpPr>
          <p:cNvPr id="24" name="Rectangle 25"/>
          <p:cNvSpPr>
            <a:spLocks noChangeArrowheads="1"/>
          </p:cNvSpPr>
          <p:nvPr/>
        </p:nvSpPr>
        <p:spPr bwMode="auto">
          <a:xfrm>
            <a:off x="4930682" y="1705202"/>
            <a:ext cx="121293" cy="235530"/>
          </a:xfrm>
          <a:prstGeom prst="rect">
            <a:avLst/>
          </a:prstGeom>
          <a:noFill/>
          <a:ln w="9525">
            <a:solidFill>
              <a:schemeClr val="tx1"/>
            </a:solidFill>
            <a:miter lim="800000"/>
            <a:headEnd/>
            <a:tailEnd/>
          </a:ln>
          <a:effectLst/>
        </p:spPr>
        <p:txBody>
          <a:bodyPr wrap="none" anchor="ctr"/>
          <a:lstStyle/>
          <a:p>
            <a:endParaRPr lang="en-US" dirty="0"/>
          </a:p>
        </p:txBody>
      </p:sp>
      <p:sp>
        <p:nvSpPr>
          <p:cNvPr id="25" name="Line 26"/>
          <p:cNvSpPr>
            <a:spLocks noChangeShapeType="1"/>
          </p:cNvSpPr>
          <p:nvPr/>
        </p:nvSpPr>
        <p:spPr bwMode="auto">
          <a:xfrm>
            <a:off x="4991995" y="1940732"/>
            <a:ext cx="0" cy="235530"/>
          </a:xfrm>
          <a:prstGeom prst="line">
            <a:avLst/>
          </a:prstGeom>
          <a:noFill/>
          <a:ln w="9525">
            <a:solidFill>
              <a:schemeClr val="tx1"/>
            </a:solidFill>
            <a:round/>
            <a:headEnd/>
            <a:tailEnd/>
          </a:ln>
          <a:effectLst/>
        </p:spPr>
        <p:txBody>
          <a:bodyPr/>
          <a:lstStyle/>
          <a:p>
            <a:endParaRPr lang="en-US" dirty="0"/>
          </a:p>
        </p:txBody>
      </p:sp>
      <p:grpSp>
        <p:nvGrpSpPr>
          <p:cNvPr id="26" name="Group 27"/>
          <p:cNvGrpSpPr>
            <a:grpSpLocks/>
          </p:cNvGrpSpPr>
          <p:nvPr/>
        </p:nvGrpSpPr>
        <p:grpSpPr bwMode="auto">
          <a:xfrm rot="5400000">
            <a:off x="4786455" y="2381802"/>
            <a:ext cx="471060" cy="59980"/>
            <a:chOff x="4332" y="890"/>
            <a:chExt cx="362" cy="45"/>
          </a:xfrm>
        </p:grpSpPr>
        <p:sp>
          <p:nvSpPr>
            <p:cNvPr id="27" name="Freeform 28"/>
            <p:cNvSpPr>
              <a:spLocks/>
            </p:cNvSpPr>
            <p:nvPr/>
          </p:nvSpPr>
          <p:spPr bwMode="auto">
            <a:xfrm>
              <a:off x="4332"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28" name="Freeform 29"/>
            <p:cNvSpPr>
              <a:spLocks/>
            </p:cNvSpPr>
            <p:nvPr/>
          </p:nvSpPr>
          <p:spPr bwMode="auto">
            <a:xfrm>
              <a:off x="4422"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29" name="Freeform 30"/>
            <p:cNvSpPr>
              <a:spLocks/>
            </p:cNvSpPr>
            <p:nvPr/>
          </p:nvSpPr>
          <p:spPr bwMode="auto">
            <a:xfrm>
              <a:off x="4513"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30" name="Freeform 31"/>
            <p:cNvSpPr>
              <a:spLocks/>
            </p:cNvSpPr>
            <p:nvPr/>
          </p:nvSpPr>
          <p:spPr bwMode="auto">
            <a:xfrm>
              <a:off x="4604"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grpSp>
      <p:sp>
        <p:nvSpPr>
          <p:cNvPr id="31" name="Line 32"/>
          <p:cNvSpPr>
            <a:spLocks noChangeShapeType="1"/>
          </p:cNvSpPr>
          <p:nvPr/>
        </p:nvSpPr>
        <p:spPr bwMode="auto">
          <a:xfrm>
            <a:off x="4991995" y="2639514"/>
            <a:ext cx="0" cy="231626"/>
          </a:xfrm>
          <a:prstGeom prst="line">
            <a:avLst/>
          </a:prstGeom>
          <a:noFill/>
          <a:ln w="9525">
            <a:solidFill>
              <a:schemeClr val="tx1"/>
            </a:solidFill>
            <a:round/>
            <a:headEnd/>
            <a:tailEnd/>
          </a:ln>
          <a:effectLst/>
        </p:spPr>
        <p:txBody>
          <a:bodyPr/>
          <a:lstStyle/>
          <a:p>
            <a:endParaRPr lang="en-US" dirty="0"/>
          </a:p>
        </p:txBody>
      </p:sp>
      <p:sp>
        <p:nvSpPr>
          <p:cNvPr id="32" name="Line 33"/>
          <p:cNvSpPr>
            <a:spLocks noChangeShapeType="1"/>
          </p:cNvSpPr>
          <p:nvPr/>
        </p:nvSpPr>
        <p:spPr bwMode="auto">
          <a:xfrm>
            <a:off x="4834713" y="2877647"/>
            <a:ext cx="302566" cy="0"/>
          </a:xfrm>
          <a:prstGeom prst="line">
            <a:avLst/>
          </a:prstGeom>
          <a:noFill/>
          <a:ln w="9525">
            <a:solidFill>
              <a:schemeClr val="tx1"/>
            </a:solidFill>
            <a:round/>
            <a:headEnd/>
            <a:tailEnd/>
          </a:ln>
          <a:effectLst/>
        </p:spPr>
        <p:txBody>
          <a:bodyPr/>
          <a:lstStyle/>
          <a:p>
            <a:endParaRPr lang="en-US" dirty="0"/>
          </a:p>
        </p:txBody>
      </p:sp>
      <p:sp>
        <p:nvSpPr>
          <p:cNvPr id="33" name="Line 34"/>
          <p:cNvSpPr>
            <a:spLocks noChangeShapeType="1"/>
          </p:cNvSpPr>
          <p:nvPr/>
        </p:nvSpPr>
        <p:spPr bwMode="auto">
          <a:xfrm>
            <a:off x="4894693" y="2910178"/>
            <a:ext cx="182607" cy="0"/>
          </a:xfrm>
          <a:prstGeom prst="line">
            <a:avLst/>
          </a:prstGeom>
          <a:noFill/>
          <a:ln w="9525">
            <a:solidFill>
              <a:schemeClr val="tx1"/>
            </a:solidFill>
            <a:round/>
            <a:headEnd/>
            <a:tailEnd/>
          </a:ln>
          <a:effectLst/>
        </p:spPr>
        <p:txBody>
          <a:bodyPr/>
          <a:lstStyle/>
          <a:p>
            <a:endParaRPr lang="en-US" dirty="0"/>
          </a:p>
        </p:txBody>
      </p:sp>
      <p:sp>
        <p:nvSpPr>
          <p:cNvPr id="34" name="Line 35"/>
          <p:cNvSpPr>
            <a:spLocks noChangeShapeType="1"/>
          </p:cNvSpPr>
          <p:nvPr/>
        </p:nvSpPr>
        <p:spPr bwMode="auto">
          <a:xfrm>
            <a:off x="4956006" y="2944011"/>
            <a:ext cx="59981" cy="0"/>
          </a:xfrm>
          <a:prstGeom prst="line">
            <a:avLst/>
          </a:prstGeom>
          <a:noFill/>
          <a:ln w="9525">
            <a:solidFill>
              <a:schemeClr val="tx1"/>
            </a:solidFill>
            <a:round/>
            <a:headEnd/>
            <a:tailEnd/>
          </a:ln>
          <a:effectLst/>
        </p:spPr>
        <p:txBody>
          <a:bodyPr/>
          <a:lstStyle/>
          <a:p>
            <a:endParaRPr lang="en-US" dirty="0"/>
          </a:p>
        </p:txBody>
      </p:sp>
      <p:grpSp>
        <p:nvGrpSpPr>
          <p:cNvPr id="35" name="Group 36"/>
          <p:cNvGrpSpPr>
            <a:grpSpLocks/>
          </p:cNvGrpSpPr>
          <p:nvPr/>
        </p:nvGrpSpPr>
        <p:grpSpPr bwMode="auto">
          <a:xfrm rot="5400000">
            <a:off x="5149001" y="2501519"/>
            <a:ext cx="471060" cy="59980"/>
            <a:chOff x="4332" y="890"/>
            <a:chExt cx="362" cy="45"/>
          </a:xfrm>
        </p:grpSpPr>
        <p:sp>
          <p:nvSpPr>
            <p:cNvPr id="36" name="Freeform 37"/>
            <p:cNvSpPr>
              <a:spLocks/>
            </p:cNvSpPr>
            <p:nvPr/>
          </p:nvSpPr>
          <p:spPr bwMode="auto">
            <a:xfrm>
              <a:off x="4332"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37" name="Freeform 38"/>
            <p:cNvSpPr>
              <a:spLocks/>
            </p:cNvSpPr>
            <p:nvPr/>
          </p:nvSpPr>
          <p:spPr bwMode="auto">
            <a:xfrm>
              <a:off x="4422"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38" name="Freeform 39"/>
            <p:cNvSpPr>
              <a:spLocks/>
            </p:cNvSpPr>
            <p:nvPr/>
          </p:nvSpPr>
          <p:spPr bwMode="auto">
            <a:xfrm>
              <a:off x="4513"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39" name="Freeform 40"/>
            <p:cNvSpPr>
              <a:spLocks/>
            </p:cNvSpPr>
            <p:nvPr/>
          </p:nvSpPr>
          <p:spPr bwMode="auto">
            <a:xfrm>
              <a:off x="4604"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grpSp>
      <p:sp>
        <p:nvSpPr>
          <p:cNvPr id="40" name="Rectangle 41"/>
          <p:cNvSpPr>
            <a:spLocks noChangeArrowheads="1"/>
          </p:cNvSpPr>
          <p:nvPr/>
        </p:nvSpPr>
        <p:spPr bwMode="auto">
          <a:xfrm>
            <a:off x="5537147" y="1114425"/>
            <a:ext cx="1692772" cy="1180253"/>
          </a:xfrm>
          <a:prstGeom prst="rect">
            <a:avLst/>
          </a:prstGeom>
          <a:noFill/>
          <a:ln w="9525">
            <a:solidFill>
              <a:schemeClr val="tx1"/>
            </a:solidFill>
            <a:prstDash val="dash"/>
            <a:miter lim="800000"/>
            <a:headEnd/>
            <a:tailEnd/>
          </a:ln>
          <a:effectLst/>
        </p:spPr>
        <p:txBody>
          <a:bodyPr wrap="none" anchor="ctr"/>
          <a:lstStyle/>
          <a:p>
            <a:endParaRPr lang="en-US" dirty="0"/>
          </a:p>
        </p:txBody>
      </p:sp>
      <p:sp>
        <p:nvSpPr>
          <p:cNvPr id="41" name="Text Box 42"/>
          <p:cNvSpPr txBox="1">
            <a:spLocks noChangeArrowheads="1"/>
          </p:cNvSpPr>
          <p:nvPr/>
        </p:nvSpPr>
        <p:spPr bwMode="auto">
          <a:xfrm>
            <a:off x="5622209" y="2020555"/>
            <a:ext cx="1510166" cy="369332"/>
          </a:xfrm>
          <a:prstGeom prst="rect">
            <a:avLst/>
          </a:prstGeom>
          <a:noFill/>
          <a:ln w="9525">
            <a:noFill/>
            <a:miter lim="800000"/>
            <a:headEnd/>
            <a:tailEnd/>
          </a:ln>
          <a:effectLst/>
        </p:spPr>
        <p:txBody>
          <a:bodyPr wrap="square">
            <a:spAutoFit/>
          </a:bodyPr>
          <a:lstStyle/>
          <a:p>
            <a:pPr>
              <a:spcBef>
                <a:spcPct val="50000"/>
              </a:spcBef>
            </a:pPr>
            <a:r>
              <a:rPr lang="en-US" sz="1800" dirty="0" err="1"/>
              <a:t>Interruptor</a:t>
            </a:r>
            <a:endParaRPr lang="en-US" sz="1800" dirty="0"/>
          </a:p>
        </p:txBody>
      </p:sp>
      <p:sp>
        <p:nvSpPr>
          <p:cNvPr id="42" name="Line 43"/>
          <p:cNvSpPr>
            <a:spLocks noChangeShapeType="1"/>
          </p:cNvSpPr>
          <p:nvPr/>
        </p:nvSpPr>
        <p:spPr bwMode="auto">
          <a:xfrm>
            <a:off x="6140947" y="1586787"/>
            <a:ext cx="0" cy="412502"/>
          </a:xfrm>
          <a:prstGeom prst="line">
            <a:avLst/>
          </a:prstGeom>
          <a:noFill/>
          <a:ln w="9525">
            <a:solidFill>
              <a:schemeClr val="tx1"/>
            </a:solidFill>
            <a:round/>
            <a:headEnd/>
            <a:tailEnd/>
          </a:ln>
          <a:effectLst/>
        </p:spPr>
        <p:txBody>
          <a:bodyPr/>
          <a:lstStyle/>
          <a:p>
            <a:endParaRPr lang="en-US" dirty="0"/>
          </a:p>
        </p:txBody>
      </p:sp>
      <p:sp>
        <p:nvSpPr>
          <p:cNvPr id="43" name="Line 44"/>
          <p:cNvSpPr>
            <a:spLocks noChangeShapeType="1"/>
          </p:cNvSpPr>
          <p:nvPr/>
        </p:nvSpPr>
        <p:spPr bwMode="auto">
          <a:xfrm>
            <a:off x="6503493" y="1586787"/>
            <a:ext cx="0" cy="412502"/>
          </a:xfrm>
          <a:prstGeom prst="line">
            <a:avLst/>
          </a:prstGeom>
          <a:noFill/>
          <a:ln w="9525">
            <a:solidFill>
              <a:schemeClr val="tx1"/>
            </a:solidFill>
            <a:round/>
            <a:headEnd/>
            <a:tailEnd/>
          </a:ln>
          <a:effectLst/>
        </p:spPr>
        <p:txBody>
          <a:bodyPr/>
          <a:lstStyle/>
          <a:p>
            <a:endParaRPr lang="en-US" dirty="0"/>
          </a:p>
        </p:txBody>
      </p:sp>
      <p:sp>
        <p:nvSpPr>
          <p:cNvPr id="44" name="Line 45"/>
          <p:cNvSpPr>
            <a:spLocks noChangeShapeType="1"/>
          </p:cNvSpPr>
          <p:nvPr/>
        </p:nvSpPr>
        <p:spPr bwMode="auto">
          <a:xfrm>
            <a:off x="6140947" y="1999289"/>
            <a:ext cx="121293" cy="0"/>
          </a:xfrm>
          <a:prstGeom prst="line">
            <a:avLst/>
          </a:prstGeom>
          <a:noFill/>
          <a:ln w="9525">
            <a:solidFill>
              <a:schemeClr val="tx1"/>
            </a:solidFill>
            <a:round/>
            <a:headEnd/>
            <a:tailEnd/>
          </a:ln>
          <a:effectLst/>
        </p:spPr>
        <p:txBody>
          <a:bodyPr/>
          <a:lstStyle/>
          <a:p>
            <a:endParaRPr lang="en-US" dirty="0"/>
          </a:p>
        </p:txBody>
      </p:sp>
      <p:sp>
        <p:nvSpPr>
          <p:cNvPr id="45" name="Line 46"/>
          <p:cNvSpPr>
            <a:spLocks noChangeShapeType="1"/>
          </p:cNvSpPr>
          <p:nvPr/>
        </p:nvSpPr>
        <p:spPr bwMode="auto">
          <a:xfrm>
            <a:off x="6322220" y="1999289"/>
            <a:ext cx="182606" cy="0"/>
          </a:xfrm>
          <a:prstGeom prst="line">
            <a:avLst/>
          </a:prstGeom>
          <a:noFill/>
          <a:ln w="9525">
            <a:solidFill>
              <a:schemeClr val="tx1"/>
            </a:solidFill>
            <a:round/>
            <a:headEnd/>
            <a:tailEnd/>
          </a:ln>
          <a:effectLst/>
        </p:spPr>
        <p:txBody>
          <a:bodyPr/>
          <a:lstStyle/>
          <a:p>
            <a:endParaRPr lang="en-US" dirty="0"/>
          </a:p>
        </p:txBody>
      </p:sp>
      <p:sp>
        <p:nvSpPr>
          <p:cNvPr id="46" name="Line 47"/>
          <p:cNvSpPr>
            <a:spLocks noChangeShapeType="1"/>
          </p:cNvSpPr>
          <p:nvPr/>
        </p:nvSpPr>
        <p:spPr bwMode="auto">
          <a:xfrm>
            <a:off x="6262240" y="1882175"/>
            <a:ext cx="0" cy="235530"/>
          </a:xfrm>
          <a:prstGeom prst="line">
            <a:avLst/>
          </a:prstGeom>
          <a:noFill/>
          <a:ln w="9525">
            <a:solidFill>
              <a:schemeClr val="tx1"/>
            </a:solidFill>
            <a:round/>
            <a:headEnd/>
            <a:tailEnd/>
          </a:ln>
          <a:effectLst/>
        </p:spPr>
        <p:txBody>
          <a:bodyPr/>
          <a:lstStyle/>
          <a:p>
            <a:endParaRPr lang="en-US" dirty="0"/>
          </a:p>
        </p:txBody>
      </p:sp>
      <p:sp>
        <p:nvSpPr>
          <p:cNvPr id="47" name="Line 48"/>
          <p:cNvSpPr>
            <a:spLocks noChangeShapeType="1"/>
          </p:cNvSpPr>
          <p:nvPr/>
        </p:nvSpPr>
        <p:spPr bwMode="auto">
          <a:xfrm>
            <a:off x="6322220" y="1882175"/>
            <a:ext cx="0" cy="235530"/>
          </a:xfrm>
          <a:prstGeom prst="line">
            <a:avLst/>
          </a:prstGeom>
          <a:noFill/>
          <a:ln w="9525">
            <a:solidFill>
              <a:schemeClr val="tx1"/>
            </a:solidFill>
            <a:round/>
            <a:headEnd/>
            <a:tailEnd/>
          </a:ln>
          <a:effectLst/>
        </p:spPr>
        <p:txBody>
          <a:bodyPr/>
          <a:lstStyle/>
          <a:p>
            <a:endParaRPr lang="en-US" dirty="0"/>
          </a:p>
        </p:txBody>
      </p:sp>
      <p:sp>
        <p:nvSpPr>
          <p:cNvPr id="48" name="Line 49"/>
          <p:cNvSpPr>
            <a:spLocks noChangeShapeType="1"/>
          </p:cNvSpPr>
          <p:nvPr/>
        </p:nvSpPr>
        <p:spPr bwMode="auto">
          <a:xfrm flipV="1">
            <a:off x="6200927" y="1882175"/>
            <a:ext cx="242586" cy="235530"/>
          </a:xfrm>
          <a:prstGeom prst="line">
            <a:avLst/>
          </a:prstGeom>
          <a:noFill/>
          <a:ln w="9525">
            <a:solidFill>
              <a:schemeClr val="tx1"/>
            </a:solidFill>
            <a:round/>
            <a:headEnd/>
            <a:tailEnd type="triangle" w="med" len="med"/>
          </a:ln>
          <a:effectLst/>
        </p:spPr>
        <p:txBody>
          <a:bodyPr/>
          <a:lstStyle/>
          <a:p>
            <a:endParaRPr lang="en-US" dirty="0"/>
          </a:p>
        </p:txBody>
      </p:sp>
      <p:sp>
        <p:nvSpPr>
          <p:cNvPr id="49" name="Line 50"/>
          <p:cNvSpPr>
            <a:spLocks noChangeShapeType="1"/>
          </p:cNvSpPr>
          <p:nvPr/>
        </p:nvSpPr>
        <p:spPr bwMode="auto">
          <a:xfrm>
            <a:off x="5961006" y="3357815"/>
            <a:ext cx="241254" cy="0"/>
          </a:xfrm>
          <a:prstGeom prst="line">
            <a:avLst/>
          </a:prstGeom>
          <a:noFill/>
          <a:ln w="9525">
            <a:solidFill>
              <a:schemeClr val="tx1"/>
            </a:solidFill>
            <a:round/>
            <a:headEnd/>
            <a:tailEnd/>
          </a:ln>
          <a:effectLst/>
        </p:spPr>
        <p:txBody>
          <a:bodyPr/>
          <a:lstStyle/>
          <a:p>
            <a:endParaRPr lang="en-US" dirty="0"/>
          </a:p>
        </p:txBody>
      </p:sp>
      <p:sp>
        <p:nvSpPr>
          <p:cNvPr id="50" name="Line 51"/>
          <p:cNvSpPr>
            <a:spLocks noChangeShapeType="1"/>
          </p:cNvSpPr>
          <p:nvPr/>
        </p:nvSpPr>
        <p:spPr bwMode="auto">
          <a:xfrm>
            <a:off x="5961006" y="3299258"/>
            <a:ext cx="241254" cy="0"/>
          </a:xfrm>
          <a:prstGeom prst="line">
            <a:avLst/>
          </a:prstGeom>
          <a:noFill/>
          <a:ln w="9525">
            <a:solidFill>
              <a:schemeClr val="tx1"/>
            </a:solidFill>
            <a:round/>
            <a:headEnd/>
            <a:tailEnd/>
          </a:ln>
          <a:effectLst/>
        </p:spPr>
        <p:txBody>
          <a:bodyPr/>
          <a:lstStyle/>
          <a:p>
            <a:endParaRPr lang="en-US" dirty="0"/>
          </a:p>
        </p:txBody>
      </p:sp>
      <p:sp>
        <p:nvSpPr>
          <p:cNvPr id="51" name="Line 52"/>
          <p:cNvSpPr>
            <a:spLocks noChangeShapeType="1"/>
          </p:cNvSpPr>
          <p:nvPr/>
        </p:nvSpPr>
        <p:spPr bwMode="auto">
          <a:xfrm>
            <a:off x="5354541" y="2767038"/>
            <a:ext cx="0" cy="176973"/>
          </a:xfrm>
          <a:prstGeom prst="line">
            <a:avLst/>
          </a:prstGeom>
          <a:noFill/>
          <a:ln w="9525">
            <a:solidFill>
              <a:schemeClr val="tx1"/>
            </a:solidFill>
            <a:round/>
            <a:headEnd/>
            <a:tailEnd/>
          </a:ln>
          <a:effectLst/>
        </p:spPr>
        <p:txBody>
          <a:bodyPr/>
          <a:lstStyle/>
          <a:p>
            <a:endParaRPr lang="en-US" dirty="0"/>
          </a:p>
        </p:txBody>
      </p:sp>
      <p:sp>
        <p:nvSpPr>
          <p:cNvPr id="52" name="Line 53"/>
          <p:cNvSpPr>
            <a:spLocks noChangeShapeType="1"/>
          </p:cNvSpPr>
          <p:nvPr/>
        </p:nvSpPr>
        <p:spPr bwMode="auto">
          <a:xfrm>
            <a:off x="6080967" y="3357815"/>
            <a:ext cx="0" cy="176973"/>
          </a:xfrm>
          <a:prstGeom prst="line">
            <a:avLst/>
          </a:prstGeom>
          <a:noFill/>
          <a:ln w="9525">
            <a:solidFill>
              <a:schemeClr val="tx1"/>
            </a:solidFill>
            <a:round/>
            <a:headEnd/>
            <a:tailEnd/>
          </a:ln>
          <a:effectLst/>
        </p:spPr>
        <p:txBody>
          <a:bodyPr/>
          <a:lstStyle/>
          <a:p>
            <a:endParaRPr lang="en-US" dirty="0"/>
          </a:p>
        </p:txBody>
      </p:sp>
      <p:sp>
        <p:nvSpPr>
          <p:cNvPr id="53" name="Line 54"/>
          <p:cNvSpPr>
            <a:spLocks noChangeShapeType="1"/>
          </p:cNvSpPr>
          <p:nvPr/>
        </p:nvSpPr>
        <p:spPr bwMode="auto">
          <a:xfrm>
            <a:off x="6080967" y="3534788"/>
            <a:ext cx="241254" cy="0"/>
          </a:xfrm>
          <a:prstGeom prst="line">
            <a:avLst/>
          </a:prstGeom>
          <a:noFill/>
          <a:ln w="9525">
            <a:solidFill>
              <a:schemeClr val="tx1"/>
            </a:solidFill>
            <a:round/>
            <a:headEnd/>
            <a:tailEnd/>
          </a:ln>
          <a:effectLst/>
        </p:spPr>
        <p:txBody>
          <a:bodyPr/>
          <a:lstStyle/>
          <a:p>
            <a:endParaRPr lang="en-US" dirty="0"/>
          </a:p>
        </p:txBody>
      </p:sp>
      <p:sp>
        <p:nvSpPr>
          <p:cNvPr id="54" name="Line 55"/>
          <p:cNvSpPr>
            <a:spLocks noChangeShapeType="1"/>
          </p:cNvSpPr>
          <p:nvPr/>
        </p:nvSpPr>
        <p:spPr bwMode="auto">
          <a:xfrm>
            <a:off x="7349879" y="1586787"/>
            <a:ext cx="0" cy="1357225"/>
          </a:xfrm>
          <a:prstGeom prst="line">
            <a:avLst/>
          </a:prstGeom>
          <a:noFill/>
          <a:ln w="9525">
            <a:solidFill>
              <a:schemeClr val="tx1"/>
            </a:solidFill>
            <a:round/>
            <a:headEnd/>
            <a:tailEnd/>
          </a:ln>
          <a:effectLst/>
        </p:spPr>
        <p:txBody>
          <a:bodyPr/>
          <a:lstStyle/>
          <a:p>
            <a:endParaRPr lang="en-US" dirty="0"/>
          </a:p>
        </p:txBody>
      </p:sp>
      <p:sp>
        <p:nvSpPr>
          <p:cNvPr id="55" name="Line 56"/>
          <p:cNvSpPr>
            <a:spLocks noChangeShapeType="1"/>
          </p:cNvSpPr>
          <p:nvPr/>
        </p:nvSpPr>
        <p:spPr bwMode="auto">
          <a:xfrm>
            <a:off x="5354541" y="2944011"/>
            <a:ext cx="726425" cy="0"/>
          </a:xfrm>
          <a:prstGeom prst="line">
            <a:avLst/>
          </a:prstGeom>
          <a:noFill/>
          <a:ln w="9525">
            <a:solidFill>
              <a:schemeClr val="tx1"/>
            </a:solidFill>
            <a:round/>
            <a:headEnd/>
            <a:tailEnd/>
          </a:ln>
          <a:effectLst/>
        </p:spPr>
        <p:txBody>
          <a:bodyPr/>
          <a:lstStyle/>
          <a:p>
            <a:endParaRPr lang="en-US" dirty="0"/>
          </a:p>
        </p:txBody>
      </p:sp>
      <p:sp>
        <p:nvSpPr>
          <p:cNvPr id="56" name="Line 57"/>
          <p:cNvSpPr>
            <a:spLocks noChangeShapeType="1"/>
          </p:cNvSpPr>
          <p:nvPr/>
        </p:nvSpPr>
        <p:spPr bwMode="auto">
          <a:xfrm>
            <a:off x="6564807" y="2944011"/>
            <a:ext cx="785073" cy="0"/>
          </a:xfrm>
          <a:prstGeom prst="line">
            <a:avLst/>
          </a:prstGeom>
          <a:noFill/>
          <a:ln w="9525">
            <a:solidFill>
              <a:schemeClr val="tx1"/>
            </a:solidFill>
            <a:round/>
            <a:headEnd/>
            <a:tailEnd/>
          </a:ln>
          <a:effectLst/>
        </p:spPr>
        <p:txBody>
          <a:bodyPr/>
          <a:lstStyle/>
          <a:p>
            <a:endParaRPr lang="en-US" dirty="0"/>
          </a:p>
        </p:txBody>
      </p:sp>
      <p:sp>
        <p:nvSpPr>
          <p:cNvPr id="57" name="Line 58"/>
          <p:cNvSpPr>
            <a:spLocks noChangeShapeType="1"/>
          </p:cNvSpPr>
          <p:nvPr/>
        </p:nvSpPr>
        <p:spPr bwMode="auto">
          <a:xfrm>
            <a:off x="7773739" y="1586787"/>
            <a:ext cx="0" cy="118415"/>
          </a:xfrm>
          <a:prstGeom prst="line">
            <a:avLst/>
          </a:prstGeom>
          <a:noFill/>
          <a:ln w="9525">
            <a:solidFill>
              <a:schemeClr val="tx1"/>
            </a:solidFill>
            <a:round/>
            <a:headEnd/>
            <a:tailEnd/>
          </a:ln>
          <a:effectLst/>
        </p:spPr>
        <p:txBody>
          <a:bodyPr/>
          <a:lstStyle/>
          <a:p>
            <a:endParaRPr lang="en-US" dirty="0"/>
          </a:p>
        </p:txBody>
      </p:sp>
      <p:sp>
        <p:nvSpPr>
          <p:cNvPr id="58" name="Rectangle 59"/>
          <p:cNvSpPr>
            <a:spLocks noChangeArrowheads="1"/>
          </p:cNvSpPr>
          <p:nvPr/>
        </p:nvSpPr>
        <p:spPr bwMode="auto">
          <a:xfrm>
            <a:off x="7712426" y="1705202"/>
            <a:ext cx="121294" cy="235530"/>
          </a:xfrm>
          <a:prstGeom prst="rect">
            <a:avLst/>
          </a:prstGeom>
          <a:noFill/>
          <a:ln w="9525">
            <a:solidFill>
              <a:schemeClr val="tx1"/>
            </a:solidFill>
            <a:miter lim="800000"/>
            <a:headEnd/>
            <a:tailEnd/>
          </a:ln>
          <a:effectLst/>
        </p:spPr>
        <p:txBody>
          <a:bodyPr wrap="none" anchor="ctr"/>
          <a:lstStyle/>
          <a:p>
            <a:endParaRPr lang="en-US" dirty="0"/>
          </a:p>
        </p:txBody>
      </p:sp>
      <p:sp>
        <p:nvSpPr>
          <p:cNvPr id="59" name="Line 60"/>
          <p:cNvSpPr>
            <a:spLocks noChangeShapeType="1"/>
          </p:cNvSpPr>
          <p:nvPr/>
        </p:nvSpPr>
        <p:spPr bwMode="auto">
          <a:xfrm>
            <a:off x="7773739" y="1940732"/>
            <a:ext cx="0" cy="235530"/>
          </a:xfrm>
          <a:prstGeom prst="line">
            <a:avLst/>
          </a:prstGeom>
          <a:noFill/>
          <a:ln w="9525">
            <a:solidFill>
              <a:schemeClr val="tx1"/>
            </a:solidFill>
            <a:round/>
            <a:headEnd/>
            <a:tailEnd/>
          </a:ln>
          <a:effectLst/>
        </p:spPr>
        <p:txBody>
          <a:bodyPr/>
          <a:lstStyle/>
          <a:p>
            <a:endParaRPr lang="en-US" dirty="0"/>
          </a:p>
        </p:txBody>
      </p:sp>
      <p:grpSp>
        <p:nvGrpSpPr>
          <p:cNvPr id="60" name="Group 61"/>
          <p:cNvGrpSpPr>
            <a:grpSpLocks/>
          </p:cNvGrpSpPr>
          <p:nvPr/>
        </p:nvGrpSpPr>
        <p:grpSpPr bwMode="auto">
          <a:xfrm rot="5400000">
            <a:off x="7568198" y="2381802"/>
            <a:ext cx="471060" cy="59981"/>
            <a:chOff x="4332" y="890"/>
            <a:chExt cx="362" cy="45"/>
          </a:xfrm>
        </p:grpSpPr>
        <p:sp>
          <p:nvSpPr>
            <p:cNvPr id="61" name="Freeform 62"/>
            <p:cNvSpPr>
              <a:spLocks/>
            </p:cNvSpPr>
            <p:nvPr/>
          </p:nvSpPr>
          <p:spPr bwMode="auto">
            <a:xfrm>
              <a:off x="4332"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62" name="Freeform 63"/>
            <p:cNvSpPr>
              <a:spLocks/>
            </p:cNvSpPr>
            <p:nvPr/>
          </p:nvSpPr>
          <p:spPr bwMode="auto">
            <a:xfrm>
              <a:off x="4422"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63" name="Freeform 64"/>
            <p:cNvSpPr>
              <a:spLocks/>
            </p:cNvSpPr>
            <p:nvPr/>
          </p:nvSpPr>
          <p:spPr bwMode="auto">
            <a:xfrm>
              <a:off x="4513"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64" name="Freeform 65"/>
            <p:cNvSpPr>
              <a:spLocks/>
            </p:cNvSpPr>
            <p:nvPr/>
          </p:nvSpPr>
          <p:spPr bwMode="auto">
            <a:xfrm>
              <a:off x="4604"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grpSp>
      <p:sp>
        <p:nvSpPr>
          <p:cNvPr id="65" name="Line 66"/>
          <p:cNvSpPr>
            <a:spLocks noChangeShapeType="1"/>
          </p:cNvSpPr>
          <p:nvPr/>
        </p:nvSpPr>
        <p:spPr bwMode="auto">
          <a:xfrm>
            <a:off x="7773739" y="2639514"/>
            <a:ext cx="0" cy="231626"/>
          </a:xfrm>
          <a:prstGeom prst="line">
            <a:avLst/>
          </a:prstGeom>
          <a:noFill/>
          <a:ln w="9525">
            <a:solidFill>
              <a:schemeClr val="tx1"/>
            </a:solidFill>
            <a:round/>
            <a:headEnd/>
            <a:tailEnd/>
          </a:ln>
          <a:effectLst/>
        </p:spPr>
        <p:txBody>
          <a:bodyPr/>
          <a:lstStyle/>
          <a:p>
            <a:endParaRPr lang="en-US" dirty="0"/>
          </a:p>
        </p:txBody>
      </p:sp>
      <p:sp>
        <p:nvSpPr>
          <p:cNvPr id="66" name="Line 67"/>
          <p:cNvSpPr>
            <a:spLocks noChangeShapeType="1"/>
          </p:cNvSpPr>
          <p:nvPr/>
        </p:nvSpPr>
        <p:spPr bwMode="auto">
          <a:xfrm>
            <a:off x="7616457" y="2877647"/>
            <a:ext cx="302567" cy="0"/>
          </a:xfrm>
          <a:prstGeom prst="line">
            <a:avLst/>
          </a:prstGeom>
          <a:noFill/>
          <a:ln w="9525">
            <a:solidFill>
              <a:schemeClr val="tx1"/>
            </a:solidFill>
            <a:round/>
            <a:headEnd/>
            <a:tailEnd/>
          </a:ln>
          <a:effectLst/>
        </p:spPr>
        <p:txBody>
          <a:bodyPr/>
          <a:lstStyle/>
          <a:p>
            <a:endParaRPr lang="en-US" dirty="0"/>
          </a:p>
        </p:txBody>
      </p:sp>
      <p:sp>
        <p:nvSpPr>
          <p:cNvPr id="67" name="Line 68"/>
          <p:cNvSpPr>
            <a:spLocks noChangeShapeType="1"/>
          </p:cNvSpPr>
          <p:nvPr/>
        </p:nvSpPr>
        <p:spPr bwMode="auto">
          <a:xfrm>
            <a:off x="7676438" y="2910178"/>
            <a:ext cx="182606" cy="0"/>
          </a:xfrm>
          <a:prstGeom prst="line">
            <a:avLst/>
          </a:prstGeom>
          <a:noFill/>
          <a:ln w="9525">
            <a:solidFill>
              <a:schemeClr val="tx1"/>
            </a:solidFill>
            <a:round/>
            <a:headEnd/>
            <a:tailEnd/>
          </a:ln>
          <a:effectLst/>
        </p:spPr>
        <p:txBody>
          <a:bodyPr/>
          <a:lstStyle/>
          <a:p>
            <a:endParaRPr lang="en-US" dirty="0"/>
          </a:p>
        </p:txBody>
      </p:sp>
      <p:sp>
        <p:nvSpPr>
          <p:cNvPr id="68" name="Line 69"/>
          <p:cNvSpPr>
            <a:spLocks noChangeShapeType="1"/>
          </p:cNvSpPr>
          <p:nvPr/>
        </p:nvSpPr>
        <p:spPr bwMode="auto">
          <a:xfrm>
            <a:off x="7737751" y="2944011"/>
            <a:ext cx="59980" cy="0"/>
          </a:xfrm>
          <a:prstGeom prst="line">
            <a:avLst/>
          </a:prstGeom>
          <a:noFill/>
          <a:ln w="9525">
            <a:solidFill>
              <a:schemeClr val="tx1"/>
            </a:solidFill>
            <a:round/>
            <a:headEnd/>
            <a:tailEnd/>
          </a:ln>
          <a:effectLst/>
        </p:spPr>
        <p:txBody>
          <a:bodyPr/>
          <a:lstStyle/>
          <a:p>
            <a:endParaRPr lang="en-US" dirty="0"/>
          </a:p>
        </p:txBody>
      </p:sp>
      <p:grpSp>
        <p:nvGrpSpPr>
          <p:cNvPr id="69" name="Group 70"/>
          <p:cNvGrpSpPr>
            <a:grpSpLocks/>
          </p:cNvGrpSpPr>
          <p:nvPr/>
        </p:nvGrpSpPr>
        <p:grpSpPr bwMode="auto">
          <a:xfrm>
            <a:off x="6080967" y="3062427"/>
            <a:ext cx="482507" cy="58557"/>
            <a:chOff x="4332" y="890"/>
            <a:chExt cx="362" cy="45"/>
          </a:xfrm>
        </p:grpSpPr>
        <p:sp>
          <p:nvSpPr>
            <p:cNvPr id="70" name="Freeform 71"/>
            <p:cNvSpPr>
              <a:spLocks/>
            </p:cNvSpPr>
            <p:nvPr/>
          </p:nvSpPr>
          <p:spPr bwMode="auto">
            <a:xfrm>
              <a:off x="4332"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71" name="Freeform 72"/>
            <p:cNvSpPr>
              <a:spLocks/>
            </p:cNvSpPr>
            <p:nvPr/>
          </p:nvSpPr>
          <p:spPr bwMode="auto">
            <a:xfrm>
              <a:off x="4422"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72" name="Freeform 73"/>
            <p:cNvSpPr>
              <a:spLocks/>
            </p:cNvSpPr>
            <p:nvPr/>
          </p:nvSpPr>
          <p:spPr bwMode="auto">
            <a:xfrm>
              <a:off x="4513"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sp>
          <p:nvSpPr>
            <p:cNvPr id="73" name="Freeform 74"/>
            <p:cNvSpPr>
              <a:spLocks/>
            </p:cNvSpPr>
            <p:nvPr/>
          </p:nvSpPr>
          <p:spPr bwMode="auto">
            <a:xfrm>
              <a:off x="4604" y="890"/>
              <a:ext cx="90" cy="45"/>
            </a:xfrm>
            <a:custGeom>
              <a:avLst/>
              <a:gdLst/>
              <a:ahLst/>
              <a:cxnLst>
                <a:cxn ang="0">
                  <a:pos x="0" y="45"/>
                </a:cxn>
                <a:cxn ang="0">
                  <a:pos x="45" y="0"/>
                </a:cxn>
                <a:cxn ang="0">
                  <a:pos x="90" y="45"/>
                </a:cxn>
              </a:cxnLst>
              <a:rect l="0" t="0" r="r" b="b"/>
              <a:pathLst>
                <a:path w="90" h="45">
                  <a:moveTo>
                    <a:pt x="0" y="45"/>
                  </a:moveTo>
                  <a:cubicBezTo>
                    <a:pt x="15" y="22"/>
                    <a:pt x="30" y="0"/>
                    <a:pt x="45" y="0"/>
                  </a:cubicBezTo>
                  <a:cubicBezTo>
                    <a:pt x="60" y="0"/>
                    <a:pt x="83" y="22"/>
                    <a:pt x="90" y="45"/>
                  </a:cubicBezTo>
                </a:path>
              </a:pathLst>
            </a:custGeom>
            <a:noFill/>
            <a:ln w="9525">
              <a:solidFill>
                <a:schemeClr val="tx1"/>
              </a:solidFill>
              <a:round/>
              <a:headEnd/>
              <a:tailEnd/>
            </a:ln>
            <a:effectLst/>
          </p:spPr>
          <p:txBody>
            <a:bodyPr/>
            <a:lstStyle/>
            <a:p>
              <a:endParaRPr lang="en-US" dirty="0"/>
            </a:p>
          </p:txBody>
        </p:sp>
      </p:grpSp>
      <p:sp>
        <p:nvSpPr>
          <p:cNvPr id="74" name="Line 75"/>
          <p:cNvSpPr>
            <a:spLocks noChangeShapeType="1"/>
          </p:cNvSpPr>
          <p:nvPr/>
        </p:nvSpPr>
        <p:spPr bwMode="auto">
          <a:xfrm flipV="1">
            <a:off x="6080967" y="3120984"/>
            <a:ext cx="0" cy="176973"/>
          </a:xfrm>
          <a:prstGeom prst="line">
            <a:avLst/>
          </a:prstGeom>
          <a:noFill/>
          <a:ln w="9525">
            <a:solidFill>
              <a:schemeClr val="tx1"/>
            </a:solidFill>
            <a:round/>
            <a:headEnd/>
            <a:tailEnd/>
          </a:ln>
          <a:effectLst/>
        </p:spPr>
        <p:txBody>
          <a:bodyPr/>
          <a:lstStyle/>
          <a:p>
            <a:endParaRPr lang="en-US" dirty="0"/>
          </a:p>
        </p:txBody>
      </p:sp>
      <p:sp>
        <p:nvSpPr>
          <p:cNvPr id="75" name="Line 76"/>
          <p:cNvSpPr>
            <a:spLocks noChangeShapeType="1"/>
          </p:cNvSpPr>
          <p:nvPr/>
        </p:nvSpPr>
        <p:spPr bwMode="auto">
          <a:xfrm flipV="1">
            <a:off x="6806059" y="3297957"/>
            <a:ext cx="423859" cy="413804"/>
          </a:xfrm>
          <a:prstGeom prst="line">
            <a:avLst/>
          </a:prstGeom>
          <a:noFill/>
          <a:ln w="9525">
            <a:solidFill>
              <a:schemeClr val="tx1"/>
            </a:solidFill>
            <a:round/>
            <a:headEnd/>
            <a:tailEnd type="triangle" w="med" len="med"/>
          </a:ln>
          <a:effectLst/>
        </p:spPr>
        <p:txBody>
          <a:bodyPr/>
          <a:lstStyle/>
          <a:p>
            <a:endParaRPr lang="en-US" dirty="0"/>
          </a:p>
        </p:txBody>
      </p:sp>
      <p:sp>
        <p:nvSpPr>
          <p:cNvPr id="76" name="Rectangle 77"/>
          <p:cNvSpPr>
            <a:spLocks noChangeArrowheads="1"/>
          </p:cNvSpPr>
          <p:nvPr/>
        </p:nvSpPr>
        <p:spPr bwMode="auto">
          <a:xfrm>
            <a:off x="6322220" y="3474929"/>
            <a:ext cx="241253" cy="118416"/>
          </a:xfrm>
          <a:prstGeom prst="rect">
            <a:avLst/>
          </a:prstGeom>
          <a:noFill/>
          <a:ln w="9525">
            <a:solidFill>
              <a:schemeClr val="tx1"/>
            </a:solidFill>
            <a:miter lim="800000"/>
            <a:headEnd/>
            <a:tailEnd/>
          </a:ln>
          <a:effectLst/>
        </p:spPr>
        <p:txBody>
          <a:bodyPr wrap="none" anchor="ctr"/>
          <a:lstStyle/>
          <a:p>
            <a:endParaRPr lang="en-US" dirty="0"/>
          </a:p>
        </p:txBody>
      </p:sp>
      <p:sp>
        <p:nvSpPr>
          <p:cNvPr id="77" name="Line 78"/>
          <p:cNvSpPr>
            <a:spLocks noChangeShapeType="1"/>
          </p:cNvSpPr>
          <p:nvPr/>
        </p:nvSpPr>
        <p:spPr bwMode="auto">
          <a:xfrm>
            <a:off x="6383533" y="3593345"/>
            <a:ext cx="0" cy="235530"/>
          </a:xfrm>
          <a:prstGeom prst="line">
            <a:avLst/>
          </a:prstGeom>
          <a:noFill/>
          <a:ln w="9525">
            <a:solidFill>
              <a:schemeClr val="tx1"/>
            </a:solidFill>
            <a:round/>
            <a:headEnd/>
            <a:tailEnd/>
          </a:ln>
          <a:effectLst/>
        </p:spPr>
        <p:txBody>
          <a:bodyPr/>
          <a:lstStyle/>
          <a:p>
            <a:endParaRPr lang="en-US" dirty="0"/>
          </a:p>
        </p:txBody>
      </p:sp>
      <p:sp>
        <p:nvSpPr>
          <p:cNvPr id="78" name="Line 79"/>
          <p:cNvSpPr>
            <a:spLocks noChangeShapeType="1"/>
          </p:cNvSpPr>
          <p:nvPr/>
        </p:nvSpPr>
        <p:spPr bwMode="auto">
          <a:xfrm>
            <a:off x="6503493" y="3593345"/>
            <a:ext cx="0" cy="235530"/>
          </a:xfrm>
          <a:prstGeom prst="line">
            <a:avLst/>
          </a:prstGeom>
          <a:noFill/>
          <a:ln w="9525">
            <a:solidFill>
              <a:schemeClr val="tx1"/>
            </a:solidFill>
            <a:round/>
            <a:headEnd/>
            <a:tailEnd/>
          </a:ln>
          <a:effectLst/>
        </p:spPr>
        <p:txBody>
          <a:bodyPr/>
          <a:lstStyle/>
          <a:p>
            <a:endParaRPr lang="en-US" dirty="0"/>
          </a:p>
        </p:txBody>
      </p:sp>
      <p:sp>
        <p:nvSpPr>
          <p:cNvPr id="79" name="AutoShape 80"/>
          <p:cNvSpPr>
            <a:spLocks noChangeArrowheads="1"/>
          </p:cNvSpPr>
          <p:nvPr/>
        </p:nvSpPr>
        <p:spPr bwMode="auto">
          <a:xfrm rot="10800000">
            <a:off x="6290231" y="3828875"/>
            <a:ext cx="302566" cy="235530"/>
          </a:xfrm>
          <a:prstGeom prst="triangle">
            <a:avLst>
              <a:gd name="adj" fmla="val 50000"/>
            </a:avLst>
          </a:prstGeom>
          <a:noFill/>
          <a:ln w="9525">
            <a:solidFill>
              <a:schemeClr val="tx1"/>
            </a:solidFill>
            <a:miter lim="800000"/>
            <a:headEnd/>
            <a:tailEnd/>
          </a:ln>
          <a:effectLst/>
        </p:spPr>
        <p:txBody>
          <a:bodyPr wrap="none" anchor="ctr"/>
          <a:lstStyle/>
          <a:p>
            <a:endParaRPr lang="en-US" dirty="0"/>
          </a:p>
        </p:txBody>
      </p:sp>
      <p:sp>
        <p:nvSpPr>
          <p:cNvPr id="80" name="Oval 81"/>
          <p:cNvSpPr>
            <a:spLocks noChangeArrowheads="1"/>
          </p:cNvSpPr>
          <p:nvPr/>
        </p:nvSpPr>
        <p:spPr bwMode="auto">
          <a:xfrm>
            <a:off x="6866040" y="3416373"/>
            <a:ext cx="242586" cy="235530"/>
          </a:xfrm>
          <a:prstGeom prst="ellipse">
            <a:avLst/>
          </a:prstGeom>
          <a:noFill/>
          <a:ln w="9525">
            <a:solidFill>
              <a:schemeClr val="tx1"/>
            </a:solidFill>
            <a:round/>
            <a:headEnd/>
            <a:tailEnd/>
          </a:ln>
          <a:effectLst/>
        </p:spPr>
        <p:txBody>
          <a:bodyPr wrap="none" anchor="ctr"/>
          <a:lstStyle/>
          <a:p>
            <a:endParaRPr lang="en-US" dirty="0"/>
          </a:p>
        </p:txBody>
      </p:sp>
      <p:sp>
        <p:nvSpPr>
          <p:cNvPr id="81" name="Freeform 82"/>
          <p:cNvSpPr>
            <a:spLocks/>
          </p:cNvSpPr>
          <p:nvPr/>
        </p:nvSpPr>
        <p:spPr bwMode="auto">
          <a:xfrm>
            <a:off x="6899362" y="3504859"/>
            <a:ext cx="182607" cy="58557"/>
          </a:xfrm>
          <a:custGeom>
            <a:avLst/>
            <a:gdLst/>
            <a:ahLst/>
            <a:cxnLst>
              <a:cxn ang="0">
                <a:pos x="0" y="98"/>
              </a:cxn>
              <a:cxn ang="0">
                <a:pos x="91" y="8"/>
              </a:cxn>
              <a:cxn ang="0">
                <a:pos x="182" y="98"/>
              </a:cxn>
              <a:cxn ang="0">
                <a:pos x="272" y="8"/>
              </a:cxn>
            </a:cxnLst>
            <a:rect l="0" t="0" r="r" b="b"/>
            <a:pathLst>
              <a:path w="272" h="98">
                <a:moveTo>
                  <a:pt x="0" y="98"/>
                </a:moveTo>
                <a:cubicBezTo>
                  <a:pt x="30" y="53"/>
                  <a:pt x="61" y="8"/>
                  <a:pt x="91" y="8"/>
                </a:cubicBezTo>
                <a:cubicBezTo>
                  <a:pt x="121" y="8"/>
                  <a:pt x="152" y="98"/>
                  <a:pt x="182" y="98"/>
                </a:cubicBezTo>
                <a:cubicBezTo>
                  <a:pt x="212" y="98"/>
                  <a:pt x="257" y="0"/>
                  <a:pt x="272" y="8"/>
                </a:cubicBezTo>
              </a:path>
            </a:pathLst>
          </a:custGeom>
          <a:noFill/>
          <a:ln w="9525">
            <a:solidFill>
              <a:schemeClr val="tx1"/>
            </a:solidFill>
            <a:round/>
            <a:headEnd/>
            <a:tailEnd/>
          </a:ln>
          <a:effectLst/>
        </p:spPr>
        <p:txBody>
          <a:bodyPr/>
          <a:lstStyle/>
          <a:p>
            <a:endParaRPr lang="en-US" dirty="0"/>
          </a:p>
        </p:txBody>
      </p:sp>
      <p:sp>
        <p:nvSpPr>
          <p:cNvPr id="82" name="Line 83"/>
          <p:cNvSpPr>
            <a:spLocks noChangeShapeType="1"/>
          </p:cNvSpPr>
          <p:nvPr/>
        </p:nvSpPr>
        <p:spPr bwMode="auto">
          <a:xfrm>
            <a:off x="6564807" y="3534788"/>
            <a:ext cx="301233" cy="0"/>
          </a:xfrm>
          <a:prstGeom prst="line">
            <a:avLst/>
          </a:prstGeom>
          <a:noFill/>
          <a:ln w="9525">
            <a:solidFill>
              <a:schemeClr val="tx1"/>
            </a:solidFill>
            <a:round/>
            <a:headEnd/>
            <a:tailEnd/>
          </a:ln>
          <a:effectLst/>
        </p:spPr>
        <p:txBody>
          <a:bodyPr/>
          <a:lstStyle/>
          <a:p>
            <a:endParaRPr lang="en-US" dirty="0"/>
          </a:p>
        </p:txBody>
      </p:sp>
      <p:sp>
        <p:nvSpPr>
          <p:cNvPr id="83" name="Line 84"/>
          <p:cNvSpPr>
            <a:spLocks noChangeShapeType="1"/>
          </p:cNvSpPr>
          <p:nvPr/>
        </p:nvSpPr>
        <p:spPr bwMode="auto">
          <a:xfrm>
            <a:off x="7108626" y="3534788"/>
            <a:ext cx="241253" cy="0"/>
          </a:xfrm>
          <a:prstGeom prst="line">
            <a:avLst/>
          </a:prstGeom>
          <a:noFill/>
          <a:ln w="9525">
            <a:solidFill>
              <a:schemeClr val="tx1"/>
            </a:solidFill>
            <a:round/>
            <a:headEnd/>
            <a:tailEnd/>
          </a:ln>
          <a:effectLst/>
        </p:spPr>
        <p:txBody>
          <a:bodyPr/>
          <a:lstStyle/>
          <a:p>
            <a:endParaRPr lang="en-US" dirty="0"/>
          </a:p>
        </p:txBody>
      </p:sp>
      <p:sp>
        <p:nvSpPr>
          <p:cNvPr id="84" name="Line 85"/>
          <p:cNvSpPr>
            <a:spLocks noChangeShapeType="1"/>
          </p:cNvSpPr>
          <p:nvPr/>
        </p:nvSpPr>
        <p:spPr bwMode="auto">
          <a:xfrm>
            <a:off x="6439515" y="4065706"/>
            <a:ext cx="0" cy="176973"/>
          </a:xfrm>
          <a:prstGeom prst="line">
            <a:avLst/>
          </a:prstGeom>
          <a:noFill/>
          <a:ln w="9525">
            <a:solidFill>
              <a:schemeClr val="tx1"/>
            </a:solidFill>
            <a:round/>
            <a:headEnd/>
            <a:tailEnd/>
          </a:ln>
          <a:effectLst/>
        </p:spPr>
        <p:txBody>
          <a:bodyPr/>
          <a:lstStyle/>
          <a:p>
            <a:endParaRPr lang="en-US" dirty="0"/>
          </a:p>
        </p:txBody>
      </p:sp>
      <p:sp>
        <p:nvSpPr>
          <p:cNvPr id="85" name="Text Box 86"/>
          <p:cNvSpPr txBox="1">
            <a:spLocks noChangeArrowheads="1"/>
          </p:cNvSpPr>
          <p:nvPr/>
        </p:nvSpPr>
        <p:spPr bwMode="auto">
          <a:xfrm>
            <a:off x="6746080" y="3679862"/>
            <a:ext cx="1874045" cy="923330"/>
          </a:xfrm>
          <a:prstGeom prst="rect">
            <a:avLst/>
          </a:prstGeom>
          <a:noFill/>
          <a:ln w="9525">
            <a:noFill/>
            <a:miter lim="800000"/>
            <a:headEnd/>
            <a:tailEnd/>
          </a:ln>
          <a:effectLst/>
        </p:spPr>
        <p:txBody>
          <a:bodyPr>
            <a:spAutoFit/>
          </a:bodyPr>
          <a:lstStyle/>
          <a:p>
            <a:pPr>
              <a:spcBef>
                <a:spcPct val="50000"/>
              </a:spcBef>
            </a:pPr>
            <a:r>
              <a:rPr lang="en-US" sz="1800" dirty="0" err="1"/>
              <a:t>Frecuencia</a:t>
            </a:r>
            <a:r>
              <a:rPr lang="en-US" sz="1800" dirty="0"/>
              <a:t> variable 150 kHz - 2 MHz</a:t>
            </a:r>
          </a:p>
        </p:txBody>
      </p:sp>
      <p:sp>
        <p:nvSpPr>
          <p:cNvPr id="86" name="Text Box 87"/>
          <p:cNvSpPr txBox="1">
            <a:spLocks noChangeArrowheads="1"/>
          </p:cNvSpPr>
          <p:nvPr/>
        </p:nvSpPr>
        <p:spPr bwMode="auto">
          <a:xfrm>
            <a:off x="5231722" y="4124264"/>
            <a:ext cx="1634318" cy="646331"/>
          </a:xfrm>
          <a:prstGeom prst="rect">
            <a:avLst/>
          </a:prstGeom>
          <a:noFill/>
          <a:ln w="9525">
            <a:noFill/>
            <a:miter lim="800000"/>
            <a:headEnd/>
            <a:tailEnd/>
          </a:ln>
          <a:effectLst/>
        </p:spPr>
        <p:txBody>
          <a:bodyPr wrap="square">
            <a:spAutoFit/>
          </a:bodyPr>
          <a:lstStyle/>
          <a:p>
            <a:pPr>
              <a:spcBef>
                <a:spcPct val="50000"/>
              </a:spcBef>
            </a:pPr>
            <a:r>
              <a:rPr lang="en-US" sz="1800" dirty="0" err="1"/>
              <a:t>Corriente</a:t>
            </a:r>
            <a:r>
              <a:rPr lang="en-US" sz="1800" dirty="0"/>
              <a:t> de </a:t>
            </a:r>
            <a:r>
              <a:rPr lang="en-US" sz="1800" dirty="0" err="1"/>
              <a:t>medición</a:t>
            </a:r>
            <a:endParaRPr lang="en-US" sz="1800" dirty="0"/>
          </a:p>
        </p:txBody>
      </p:sp>
      <p:sp>
        <p:nvSpPr>
          <p:cNvPr id="87" name="AutoShape 88"/>
          <p:cNvSpPr>
            <a:spLocks noChangeArrowheads="1"/>
          </p:cNvSpPr>
          <p:nvPr/>
        </p:nvSpPr>
        <p:spPr bwMode="auto">
          <a:xfrm>
            <a:off x="5322552" y="1558159"/>
            <a:ext cx="59980" cy="5985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28575">
            <a:solidFill>
              <a:schemeClr val="tx1"/>
            </a:solidFill>
            <a:round/>
            <a:headEnd/>
            <a:tailEnd/>
          </a:ln>
          <a:effectLst/>
        </p:spPr>
        <p:txBody>
          <a:bodyPr wrap="none" anchor="ctr"/>
          <a:lstStyle/>
          <a:p>
            <a:endParaRPr lang="en-US" dirty="0"/>
          </a:p>
        </p:txBody>
      </p:sp>
      <p:sp>
        <p:nvSpPr>
          <p:cNvPr id="88" name="AutoShape 89"/>
          <p:cNvSpPr>
            <a:spLocks noChangeArrowheads="1"/>
          </p:cNvSpPr>
          <p:nvPr/>
        </p:nvSpPr>
        <p:spPr bwMode="auto">
          <a:xfrm>
            <a:off x="4960005" y="1555556"/>
            <a:ext cx="59980" cy="5985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28575">
            <a:solidFill>
              <a:schemeClr val="tx1"/>
            </a:solidFill>
            <a:round/>
            <a:headEnd/>
            <a:tailEnd/>
          </a:ln>
          <a:effectLst/>
        </p:spPr>
        <p:txBody>
          <a:bodyPr wrap="none" anchor="ctr"/>
          <a:lstStyle/>
          <a:p>
            <a:endParaRPr lang="en-US" dirty="0"/>
          </a:p>
        </p:txBody>
      </p:sp>
      <p:sp>
        <p:nvSpPr>
          <p:cNvPr id="89" name="AutoShape 90"/>
          <p:cNvSpPr>
            <a:spLocks noChangeArrowheads="1"/>
          </p:cNvSpPr>
          <p:nvPr/>
        </p:nvSpPr>
        <p:spPr bwMode="auto">
          <a:xfrm>
            <a:off x="7321889" y="1559459"/>
            <a:ext cx="59980" cy="5985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28575">
            <a:solidFill>
              <a:schemeClr val="tx1"/>
            </a:solidFill>
            <a:round/>
            <a:headEnd/>
            <a:tailEnd/>
          </a:ln>
          <a:effectLst/>
        </p:spPr>
        <p:txBody>
          <a:bodyPr wrap="none" anchor="ctr"/>
          <a:lstStyle/>
          <a:p>
            <a:endParaRPr lang="en-US" dirty="0"/>
          </a:p>
        </p:txBody>
      </p:sp>
      <p:sp>
        <p:nvSpPr>
          <p:cNvPr id="90" name="AutoShape 91"/>
          <p:cNvSpPr>
            <a:spLocks noChangeArrowheads="1"/>
          </p:cNvSpPr>
          <p:nvPr/>
        </p:nvSpPr>
        <p:spPr bwMode="auto">
          <a:xfrm>
            <a:off x="7741749" y="1558159"/>
            <a:ext cx="59981" cy="5985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28575">
            <a:solidFill>
              <a:schemeClr val="tx1"/>
            </a:solidFill>
            <a:round/>
            <a:headEnd/>
            <a:tailEnd/>
          </a:ln>
          <a:effectLst/>
        </p:spPr>
        <p:txBody>
          <a:bodyPr wrap="none" anchor="ctr"/>
          <a:lstStyle/>
          <a:p>
            <a:endParaRPr lang="en-US" dirty="0"/>
          </a:p>
        </p:txBody>
      </p:sp>
      <p:sp>
        <p:nvSpPr>
          <p:cNvPr id="91" name="Line 92"/>
          <p:cNvSpPr>
            <a:spLocks noChangeShapeType="1"/>
          </p:cNvSpPr>
          <p:nvPr/>
        </p:nvSpPr>
        <p:spPr bwMode="auto">
          <a:xfrm flipV="1">
            <a:off x="7349879" y="3120984"/>
            <a:ext cx="0" cy="413804"/>
          </a:xfrm>
          <a:prstGeom prst="line">
            <a:avLst/>
          </a:prstGeom>
          <a:noFill/>
          <a:ln w="9525">
            <a:solidFill>
              <a:schemeClr val="tx1"/>
            </a:solidFill>
            <a:round/>
            <a:headEnd/>
            <a:tailEnd/>
          </a:ln>
          <a:effectLst/>
        </p:spPr>
        <p:txBody>
          <a:bodyPr/>
          <a:lstStyle/>
          <a:p>
            <a:endParaRPr lang="en-US" dirty="0"/>
          </a:p>
        </p:txBody>
      </p:sp>
      <p:sp>
        <p:nvSpPr>
          <p:cNvPr id="92" name="Line 93"/>
          <p:cNvSpPr>
            <a:spLocks noChangeShapeType="1"/>
          </p:cNvSpPr>
          <p:nvPr/>
        </p:nvSpPr>
        <p:spPr bwMode="auto">
          <a:xfrm>
            <a:off x="6564807" y="3120984"/>
            <a:ext cx="785073" cy="0"/>
          </a:xfrm>
          <a:prstGeom prst="line">
            <a:avLst/>
          </a:prstGeom>
          <a:noFill/>
          <a:ln w="9525">
            <a:solidFill>
              <a:schemeClr val="tx1"/>
            </a:solidFill>
            <a:round/>
            <a:headEnd/>
            <a:tailEnd/>
          </a:ln>
          <a:effectLst/>
        </p:spPr>
        <p:txBody>
          <a:bodyPr/>
          <a:lstStyle/>
          <a:p>
            <a:endParaRPr lang="en-US" dirty="0"/>
          </a:p>
        </p:txBody>
      </p:sp>
      <p:sp>
        <p:nvSpPr>
          <p:cNvPr id="93" name="Text Box 95"/>
          <p:cNvSpPr txBox="1">
            <a:spLocks noChangeArrowheads="1"/>
          </p:cNvSpPr>
          <p:nvPr/>
        </p:nvSpPr>
        <p:spPr bwMode="auto">
          <a:xfrm>
            <a:off x="5838380" y="1172983"/>
            <a:ext cx="1063409" cy="375592"/>
          </a:xfrm>
          <a:prstGeom prst="rect">
            <a:avLst/>
          </a:prstGeom>
          <a:noFill/>
          <a:ln w="9525">
            <a:noFill/>
            <a:miter lim="800000"/>
            <a:headEnd/>
            <a:tailEnd/>
          </a:ln>
          <a:effectLst/>
        </p:spPr>
        <p:txBody>
          <a:bodyPr wrap="square">
            <a:spAutoFit/>
          </a:bodyPr>
          <a:lstStyle/>
          <a:p>
            <a:pPr>
              <a:spcBef>
                <a:spcPct val="50000"/>
              </a:spcBef>
            </a:pPr>
            <a:r>
              <a:rPr lang="en-US" sz="1800" dirty="0" err="1"/>
              <a:t>Cerrado</a:t>
            </a:r>
            <a:endParaRPr lang="en-US" sz="1800" dirty="0"/>
          </a:p>
        </p:txBody>
      </p:sp>
      <p:sp>
        <p:nvSpPr>
          <p:cNvPr id="96" name="Oval 95"/>
          <p:cNvSpPr/>
          <p:nvPr/>
        </p:nvSpPr>
        <p:spPr bwMode="auto">
          <a:xfrm>
            <a:off x="6115616" y="1557197"/>
            <a:ext cx="54321" cy="58847"/>
          </a:xfrm>
          <a:prstGeom prst="ellipse">
            <a:avLst/>
          </a:prstGeom>
          <a:solidFill>
            <a:schemeClr val="bg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97" name="Oval 96"/>
          <p:cNvSpPr/>
          <p:nvPr/>
        </p:nvSpPr>
        <p:spPr bwMode="auto">
          <a:xfrm>
            <a:off x="6305738" y="1557197"/>
            <a:ext cx="54321" cy="58847"/>
          </a:xfrm>
          <a:prstGeom prst="ellipse">
            <a:avLst/>
          </a:prstGeom>
          <a:solidFill>
            <a:schemeClr val="bg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95" name="Title 1">
            <a:extLst>
              <a:ext uri="{FF2B5EF4-FFF2-40B4-BE49-F238E27FC236}">
                <a16:creationId xmlns:a16="http://schemas.microsoft.com/office/drawing/2014/main" id="{263B06AA-BE1D-4483-BFF1-B4BB472E74FF}"/>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DCM</a:t>
            </a:r>
          </a:p>
        </p:txBody>
      </p:sp>
      <p:sp>
        <p:nvSpPr>
          <p:cNvPr id="98" name="Content Placeholder 2">
            <a:extLst>
              <a:ext uri="{FF2B5EF4-FFF2-40B4-BE49-F238E27FC236}">
                <a16:creationId xmlns:a16="http://schemas.microsoft.com/office/drawing/2014/main" id="{7D08EECF-7021-49EF-BA0B-0520524A97B1}"/>
              </a:ext>
            </a:extLst>
          </p:cNvPr>
          <p:cNvSpPr txBox="1">
            <a:spLocks/>
          </p:cNvSpPr>
          <p:nvPr/>
        </p:nvSpPr>
        <p:spPr>
          <a:xfrm>
            <a:off x="523057" y="796911"/>
            <a:ext cx="6590124"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Modelo</a:t>
            </a:r>
            <a:r>
              <a:rPr lang="en-GB" kern="0" dirty="0"/>
              <a:t> de </a:t>
            </a:r>
            <a:r>
              <a:rPr lang="en-GB" kern="0" dirty="0" err="1"/>
              <a:t>frecuencia</a:t>
            </a:r>
            <a:r>
              <a:rPr lang="en-GB" kern="0" dirty="0"/>
              <a:t> </a:t>
            </a:r>
            <a:r>
              <a:rPr lang="en-GB" kern="0" dirty="0" err="1"/>
              <a:t>resonante</a:t>
            </a:r>
            <a:endParaRPr lang="en-GB" kern="0" dirty="0"/>
          </a:p>
        </p:txBody>
      </p:sp>
    </p:spTree>
    <p:extLst>
      <p:ext uri="{BB962C8B-B14F-4D97-AF65-F5344CB8AC3E}">
        <p14:creationId xmlns:p14="http://schemas.microsoft.com/office/powerpoint/2010/main" val="2440414158"/>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1E9FB63E-6826-48F0-93F3-12A2F176B4E8}"/>
              </a:ext>
            </a:extLst>
          </p:cNvPr>
          <p:cNvGrpSpPr/>
          <p:nvPr/>
        </p:nvGrpSpPr>
        <p:grpSpPr>
          <a:xfrm>
            <a:off x="718166" y="1575412"/>
            <a:ext cx="8044707" cy="2889416"/>
            <a:chOff x="129011" y="990539"/>
            <a:chExt cx="8887246" cy="3452255"/>
          </a:xfrm>
        </p:grpSpPr>
        <p:grpSp>
          <p:nvGrpSpPr>
            <p:cNvPr id="18" name="Group 17"/>
            <p:cNvGrpSpPr/>
            <p:nvPr/>
          </p:nvGrpSpPr>
          <p:grpSpPr>
            <a:xfrm>
              <a:off x="129011" y="990539"/>
              <a:ext cx="4676799" cy="3444644"/>
              <a:chOff x="3322276" y="544513"/>
              <a:chExt cx="4777149" cy="3911903"/>
            </a:xfrm>
          </p:grpSpPr>
          <p:sp>
            <p:nvSpPr>
              <p:cNvPr id="7" name="Line 6"/>
              <p:cNvSpPr>
                <a:spLocks noChangeShapeType="1"/>
              </p:cNvSpPr>
              <p:nvPr/>
            </p:nvSpPr>
            <p:spPr bwMode="auto">
              <a:xfrm>
                <a:off x="3995738" y="3784600"/>
                <a:ext cx="3960812" cy="0"/>
              </a:xfrm>
              <a:prstGeom prst="line">
                <a:avLst/>
              </a:prstGeom>
              <a:noFill/>
              <a:ln w="9525">
                <a:solidFill>
                  <a:schemeClr val="tx1"/>
                </a:solidFill>
                <a:round/>
                <a:headEnd/>
                <a:tailEnd type="triangle" w="med" len="med"/>
              </a:ln>
              <a:effectLst/>
            </p:spPr>
            <p:txBody>
              <a:bodyPr/>
              <a:lstStyle/>
              <a:p>
                <a:endParaRPr lang="en-US" sz="1600" dirty="0"/>
              </a:p>
            </p:txBody>
          </p:sp>
          <p:sp>
            <p:nvSpPr>
              <p:cNvPr id="8" name="Line 7"/>
              <p:cNvSpPr>
                <a:spLocks noChangeShapeType="1"/>
              </p:cNvSpPr>
              <p:nvPr/>
            </p:nvSpPr>
            <p:spPr bwMode="auto">
              <a:xfrm flipV="1">
                <a:off x="3995738" y="687388"/>
                <a:ext cx="0" cy="3097212"/>
              </a:xfrm>
              <a:prstGeom prst="line">
                <a:avLst/>
              </a:prstGeom>
              <a:noFill/>
              <a:ln w="9525">
                <a:solidFill>
                  <a:schemeClr val="tx1"/>
                </a:solidFill>
                <a:round/>
                <a:headEnd/>
                <a:tailEnd type="triangle" w="med" len="med"/>
              </a:ln>
              <a:effectLst/>
            </p:spPr>
            <p:txBody>
              <a:bodyPr/>
              <a:lstStyle/>
              <a:p>
                <a:endParaRPr lang="en-US" sz="1600" dirty="0"/>
              </a:p>
            </p:txBody>
          </p:sp>
          <p:sp>
            <p:nvSpPr>
              <p:cNvPr id="9" name="Text Box 8"/>
              <p:cNvSpPr txBox="1">
                <a:spLocks noChangeArrowheads="1"/>
              </p:cNvSpPr>
              <p:nvPr/>
            </p:nvSpPr>
            <p:spPr bwMode="auto">
              <a:xfrm>
                <a:off x="3708400" y="544513"/>
                <a:ext cx="431801" cy="384478"/>
              </a:xfrm>
              <a:prstGeom prst="rect">
                <a:avLst/>
              </a:prstGeom>
              <a:noFill/>
              <a:ln w="9525">
                <a:noFill/>
                <a:miter lim="800000"/>
                <a:headEnd/>
                <a:tailEnd/>
              </a:ln>
              <a:effectLst/>
            </p:spPr>
            <p:txBody>
              <a:bodyPr>
                <a:spAutoFit/>
              </a:bodyPr>
              <a:lstStyle/>
              <a:p>
                <a:pPr>
                  <a:spcBef>
                    <a:spcPct val="50000"/>
                  </a:spcBef>
                </a:pPr>
                <a:r>
                  <a:rPr lang="en-US" sz="1600" dirty="0" err="1"/>
                  <a:t>i</a:t>
                </a:r>
                <a:endParaRPr lang="en-US" sz="1600" dirty="0"/>
              </a:p>
            </p:txBody>
          </p:sp>
          <p:sp>
            <p:nvSpPr>
              <p:cNvPr id="10" name="Text Box 9"/>
              <p:cNvSpPr txBox="1">
                <a:spLocks noChangeArrowheads="1"/>
              </p:cNvSpPr>
              <p:nvPr/>
            </p:nvSpPr>
            <p:spPr bwMode="auto">
              <a:xfrm>
                <a:off x="7667624" y="4071938"/>
                <a:ext cx="431801" cy="384478"/>
              </a:xfrm>
              <a:prstGeom prst="rect">
                <a:avLst/>
              </a:prstGeom>
              <a:noFill/>
              <a:ln w="9525">
                <a:noFill/>
                <a:miter lim="800000"/>
                <a:headEnd/>
                <a:tailEnd/>
              </a:ln>
              <a:effectLst/>
            </p:spPr>
            <p:txBody>
              <a:bodyPr>
                <a:spAutoFit/>
              </a:bodyPr>
              <a:lstStyle/>
              <a:p>
                <a:pPr>
                  <a:spcBef>
                    <a:spcPct val="50000"/>
                  </a:spcBef>
                </a:pPr>
                <a:r>
                  <a:rPr lang="en-US" sz="1600" dirty="0"/>
                  <a:t>f</a:t>
                </a:r>
              </a:p>
            </p:txBody>
          </p:sp>
          <p:sp>
            <p:nvSpPr>
              <p:cNvPr id="11" name="Freeform 10"/>
              <p:cNvSpPr>
                <a:spLocks/>
              </p:cNvSpPr>
              <p:nvPr/>
            </p:nvSpPr>
            <p:spPr bwMode="auto">
              <a:xfrm rot="10800000">
                <a:off x="4318000" y="1768475"/>
                <a:ext cx="3600450" cy="1895475"/>
              </a:xfrm>
              <a:custGeom>
                <a:avLst/>
                <a:gdLst/>
                <a:ahLst/>
                <a:cxnLst>
                  <a:cxn ang="0">
                    <a:pos x="0" y="1187"/>
                  </a:cxn>
                  <a:cxn ang="0">
                    <a:pos x="998" y="1006"/>
                  </a:cxn>
                  <a:cxn ang="0">
                    <a:pos x="1270" y="8"/>
                  </a:cxn>
                  <a:cxn ang="0">
                    <a:pos x="1542" y="960"/>
                  </a:cxn>
                  <a:cxn ang="0">
                    <a:pos x="2404" y="1187"/>
                  </a:cxn>
                </a:cxnLst>
                <a:rect l="0" t="0" r="r" b="b"/>
                <a:pathLst>
                  <a:path w="2404" h="1202">
                    <a:moveTo>
                      <a:pt x="0" y="1187"/>
                    </a:moveTo>
                    <a:cubicBezTo>
                      <a:pt x="393" y="1194"/>
                      <a:pt x="786" y="1202"/>
                      <a:pt x="998" y="1006"/>
                    </a:cubicBezTo>
                    <a:cubicBezTo>
                      <a:pt x="1210" y="810"/>
                      <a:pt x="1179" y="16"/>
                      <a:pt x="1270" y="8"/>
                    </a:cubicBezTo>
                    <a:cubicBezTo>
                      <a:pt x="1361" y="0"/>
                      <a:pt x="1353" y="764"/>
                      <a:pt x="1542" y="960"/>
                    </a:cubicBezTo>
                    <a:cubicBezTo>
                      <a:pt x="1731" y="1156"/>
                      <a:pt x="2067" y="1171"/>
                      <a:pt x="2404" y="1187"/>
                    </a:cubicBezTo>
                  </a:path>
                </a:pathLst>
              </a:custGeom>
              <a:noFill/>
              <a:ln w="9525">
                <a:solidFill>
                  <a:schemeClr val="tx1"/>
                </a:solidFill>
                <a:round/>
                <a:headEnd/>
                <a:tailEnd/>
              </a:ln>
              <a:effectLst/>
            </p:spPr>
            <p:txBody>
              <a:bodyPr/>
              <a:lstStyle/>
              <a:p>
                <a:endParaRPr lang="en-US" sz="1600" dirty="0"/>
              </a:p>
            </p:txBody>
          </p:sp>
          <p:sp>
            <p:nvSpPr>
              <p:cNvPr id="12" name="Line 11"/>
              <p:cNvSpPr>
                <a:spLocks noChangeShapeType="1"/>
              </p:cNvSpPr>
              <p:nvPr/>
            </p:nvSpPr>
            <p:spPr bwMode="auto">
              <a:xfrm>
                <a:off x="6011863" y="1552575"/>
                <a:ext cx="0" cy="2519363"/>
              </a:xfrm>
              <a:prstGeom prst="line">
                <a:avLst/>
              </a:prstGeom>
              <a:noFill/>
              <a:ln w="9525">
                <a:solidFill>
                  <a:schemeClr val="tx1"/>
                </a:solidFill>
                <a:prstDash val="dash"/>
                <a:round/>
                <a:headEnd/>
                <a:tailEnd/>
              </a:ln>
              <a:effectLst/>
            </p:spPr>
            <p:txBody>
              <a:bodyPr/>
              <a:lstStyle/>
              <a:p>
                <a:endParaRPr lang="en-US" sz="1600" dirty="0"/>
              </a:p>
            </p:txBody>
          </p:sp>
          <p:sp>
            <p:nvSpPr>
              <p:cNvPr id="13" name="Text Box 12"/>
              <p:cNvSpPr txBox="1">
                <a:spLocks noChangeArrowheads="1"/>
              </p:cNvSpPr>
              <p:nvPr/>
            </p:nvSpPr>
            <p:spPr bwMode="auto">
              <a:xfrm>
                <a:off x="5795963" y="4071938"/>
                <a:ext cx="1081087" cy="384478"/>
              </a:xfrm>
              <a:prstGeom prst="rect">
                <a:avLst/>
              </a:prstGeom>
              <a:noFill/>
              <a:ln w="9525">
                <a:noFill/>
                <a:miter lim="800000"/>
                <a:headEnd/>
                <a:tailEnd/>
              </a:ln>
              <a:effectLst/>
            </p:spPr>
            <p:txBody>
              <a:bodyPr>
                <a:spAutoFit/>
              </a:bodyPr>
              <a:lstStyle/>
              <a:p>
                <a:pPr>
                  <a:spcBef>
                    <a:spcPct val="50000"/>
                  </a:spcBef>
                </a:pPr>
                <a:r>
                  <a:rPr lang="en-US" sz="1600" dirty="0" err="1"/>
                  <a:t>f</a:t>
                </a:r>
                <a:r>
                  <a:rPr lang="en-US" sz="1600" baseline="-20000" dirty="0" err="1"/>
                  <a:t>Bloqueo</a:t>
                </a:r>
                <a:endParaRPr lang="en-US" sz="1600" baseline="-20000" dirty="0"/>
              </a:p>
            </p:txBody>
          </p:sp>
          <p:sp>
            <p:nvSpPr>
              <p:cNvPr id="14" name="Line 13"/>
              <p:cNvSpPr>
                <a:spLocks noChangeShapeType="1"/>
              </p:cNvSpPr>
              <p:nvPr/>
            </p:nvSpPr>
            <p:spPr bwMode="auto">
              <a:xfrm flipH="1">
                <a:off x="3995738" y="3640138"/>
                <a:ext cx="2016125" cy="0"/>
              </a:xfrm>
              <a:prstGeom prst="line">
                <a:avLst/>
              </a:prstGeom>
              <a:noFill/>
              <a:ln w="9525">
                <a:solidFill>
                  <a:schemeClr val="tx1"/>
                </a:solidFill>
                <a:prstDash val="lgDash"/>
                <a:round/>
                <a:headEnd/>
                <a:tailEnd/>
              </a:ln>
              <a:effectLst/>
            </p:spPr>
            <p:txBody>
              <a:bodyPr/>
              <a:lstStyle/>
              <a:p>
                <a:endParaRPr lang="en-US" sz="1600" dirty="0"/>
              </a:p>
            </p:txBody>
          </p:sp>
          <p:sp>
            <p:nvSpPr>
              <p:cNvPr id="15" name="Text Box 14"/>
              <p:cNvSpPr txBox="1">
                <a:spLocks noChangeArrowheads="1"/>
              </p:cNvSpPr>
              <p:nvPr/>
            </p:nvSpPr>
            <p:spPr bwMode="auto">
              <a:xfrm>
                <a:off x="3322276" y="3346450"/>
                <a:ext cx="719136" cy="384478"/>
              </a:xfrm>
              <a:prstGeom prst="rect">
                <a:avLst/>
              </a:prstGeom>
              <a:noFill/>
              <a:ln w="9525">
                <a:noFill/>
                <a:miter lim="800000"/>
                <a:headEnd/>
                <a:tailEnd/>
              </a:ln>
              <a:effectLst/>
            </p:spPr>
            <p:txBody>
              <a:bodyPr>
                <a:spAutoFit/>
              </a:bodyPr>
              <a:lstStyle/>
              <a:p>
                <a:pPr>
                  <a:spcBef>
                    <a:spcPct val="50000"/>
                  </a:spcBef>
                </a:pPr>
                <a:r>
                  <a:rPr lang="en-US" sz="1600" dirty="0" err="1"/>
                  <a:t>I</a:t>
                </a:r>
                <a:r>
                  <a:rPr lang="en-US" sz="1600" baseline="-20000" dirty="0" err="1"/>
                  <a:t>Min</a:t>
                </a:r>
                <a:endParaRPr lang="en-US" sz="1600" baseline="-20000" dirty="0"/>
              </a:p>
            </p:txBody>
          </p:sp>
          <p:sp>
            <p:nvSpPr>
              <p:cNvPr id="16" name="Line 15"/>
              <p:cNvSpPr>
                <a:spLocks noChangeShapeType="1"/>
              </p:cNvSpPr>
              <p:nvPr/>
            </p:nvSpPr>
            <p:spPr bwMode="auto">
              <a:xfrm flipH="1">
                <a:off x="3995738" y="1792288"/>
                <a:ext cx="360362" cy="0"/>
              </a:xfrm>
              <a:prstGeom prst="line">
                <a:avLst/>
              </a:prstGeom>
              <a:noFill/>
              <a:ln w="9525">
                <a:solidFill>
                  <a:schemeClr val="tx1"/>
                </a:solidFill>
                <a:round/>
                <a:headEnd/>
                <a:tailEnd/>
              </a:ln>
              <a:effectLst/>
            </p:spPr>
            <p:txBody>
              <a:bodyPr/>
              <a:lstStyle/>
              <a:p>
                <a:endParaRPr lang="en-US" sz="1600" dirty="0"/>
              </a:p>
            </p:txBody>
          </p:sp>
        </p:grpSp>
        <p:grpSp>
          <p:nvGrpSpPr>
            <p:cNvPr id="17" name="Group 16"/>
            <p:cNvGrpSpPr/>
            <p:nvPr/>
          </p:nvGrpSpPr>
          <p:grpSpPr>
            <a:xfrm>
              <a:off x="3987212" y="990963"/>
              <a:ext cx="5029045" cy="3451831"/>
              <a:chOff x="2965894" y="1773238"/>
              <a:chExt cx="5133531" cy="3911015"/>
            </a:xfrm>
          </p:grpSpPr>
          <p:sp>
            <p:nvSpPr>
              <p:cNvPr id="19" name="Line 4"/>
              <p:cNvSpPr>
                <a:spLocks noChangeShapeType="1"/>
              </p:cNvSpPr>
              <p:nvPr/>
            </p:nvSpPr>
            <p:spPr bwMode="auto">
              <a:xfrm>
                <a:off x="3995738" y="5013325"/>
                <a:ext cx="3960812" cy="0"/>
              </a:xfrm>
              <a:prstGeom prst="line">
                <a:avLst/>
              </a:prstGeom>
              <a:noFill/>
              <a:ln w="9525">
                <a:solidFill>
                  <a:schemeClr val="tx1"/>
                </a:solidFill>
                <a:round/>
                <a:headEnd/>
                <a:tailEnd type="triangle" w="med" len="med"/>
              </a:ln>
              <a:effectLst/>
            </p:spPr>
            <p:txBody>
              <a:bodyPr/>
              <a:lstStyle/>
              <a:p>
                <a:endParaRPr lang="en-US" sz="1600" dirty="0"/>
              </a:p>
            </p:txBody>
          </p:sp>
          <p:sp>
            <p:nvSpPr>
              <p:cNvPr id="21" name="Line 5"/>
              <p:cNvSpPr>
                <a:spLocks noChangeShapeType="1"/>
              </p:cNvSpPr>
              <p:nvPr/>
            </p:nvSpPr>
            <p:spPr bwMode="auto">
              <a:xfrm flipV="1">
                <a:off x="3995738" y="1916113"/>
                <a:ext cx="0" cy="3097212"/>
              </a:xfrm>
              <a:prstGeom prst="line">
                <a:avLst/>
              </a:prstGeom>
              <a:noFill/>
              <a:ln w="9525">
                <a:solidFill>
                  <a:schemeClr val="tx1"/>
                </a:solidFill>
                <a:round/>
                <a:headEnd/>
                <a:tailEnd type="triangle" w="med" len="med"/>
              </a:ln>
              <a:effectLst/>
            </p:spPr>
            <p:txBody>
              <a:bodyPr/>
              <a:lstStyle/>
              <a:p>
                <a:endParaRPr lang="en-US" sz="1600" dirty="0"/>
              </a:p>
            </p:txBody>
          </p:sp>
          <p:sp>
            <p:nvSpPr>
              <p:cNvPr id="22" name="Text Box 6"/>
              <p:cNvSpPr txBox="1">
                <a:spLocks noChangeArrowheads="1"/>
              </p:cNvSpPr>
              <p:nvPr/>
            </p:nvSpPr>
            <p:spPr bwMode="auto">
              <a:xfrm>
                <a:off x="3708400" y="1773238"/>
                <a:ext cx="431800" cy="383591"/>
              </a:xfrm>
              <a:prstGeom prst="rect">
                <a:avLst/>
              </a:prstGeom>
              <a:noFill/>
              <a:ln w="9525">
                <a:noFill/>
                <a:miter lim="800000"/>
                <a:headEnd/>
                <a:tailEnd/>
              </a:ln>
              <a:effectLst/>
            </p:spPr>
            <p:txBody>
              <a:bodyPr>
                <a:spAutoFit/>
              </a:bodyPr>
              <a:lstStyle/>
              <a:p>
                <a:pPr>
                  <a:spcBef>
                    <a:spcPct val="50000"/>
                  </a:spcBef>
                </a:pPr>
                <a:r>
                  <a:rPr lang="en-US" sz="1600" dirty="0" err="1"/>
                  <a:t>i</a:t>
                </a:r>
                <a:endParaRPr lang="en-US" sz="1600" dirty="0"/>
              </a:p>
            </p:txBody>
          </p:sp>
          <p:sp>
            <p:nvSpPr>
              <p:cNvPr id="23" name="Text Box 7"/>
              <p:cNvSpPr txBox="1">
                <a:spLocks noChangeArrowheads="1"/>
              </p:cNvSpPr>
              <p:nvPr/>
            </p:nvSpPr>
            <p:spPr bwMode="auto">
              <a:xfrm>
                <a:off x="7667625" y="5300662"/>
                <a:ext cx="431800" cy="383591"/>
              </a:xfrm>
              <a:prstGeom prst="rect">
                <a:avLst/>
              </a:prstGeom>
              <a:noFill/>
              <a:ln w="9525">
                <a:noFill/>
                <a:miter lim="800000"/>
                <a:headEnd/>
                <a:tailEnd/>
              </a:ln>
              <a:effectLst/>
            </p:spPr>
            <p:txBody>
              <a:bodyPr>
                <a:spAutoFit/>
              </a:bodyPr>
              <a:lstStyle/>
              <a:p>
                <a:pPr>
                  <a:spcBef>
                    <a:spcPct val="50000"/>
                  </a:spcBef>
                </a:pPr>
                <a:r>
                  <a:rPr lang="en-US" sz="1600" dirty="0"/>
                  <a:t>f</a:t>
                </a:r>
              </a:p>
            </p:txBody>
          </p:sp>
          <p:sp>
            <p:nvSpPr>
              <p:cNvPr id="24" name="Freeform 8"/>
              <p:cNvSpPr>
                <a:spLocks/>
              </p:cNvSpPr>
              <p:nvPr/>
            </p:nvSpPr>
            <p:spPr bwMode="auto">
              <a:xfrm rot="10800000">
                <a:off x="3995738" y="2997200"/>
                <a:ext cx="3600450" cy="1895475"/>
              </a:xfrm>
              <a:custGeom>
                <a:avLst/>
                <a:gdLst/>
                <a:ahLst/>
                <a:cxnLst>
                  <a:cxn ang="0">
                    <a:pos x="0" y="1187"/>
                  </a:cxn>
                  <a:cxn ang="0">
                    <a:pos x="998" y="1006"/>
                  </a:cxn>
                  <a:cxn ang="0">
                    <a:pos x="1270" y="8"/>
                  </a:cxn>
                  <a:cxn ang="0">
                    <a:pos x="1542" y="960"/>
                  </a:cxn>
                  <a:cxn ang="0">
                    <a:pos x="2404" y="1187"/>
                  </a:cxn>
                </a:cxnLst>
                <a:rect l="0" t="0" r="r" b="b"/>
                <a:pathLst>
                  <a:path w="2404" h="1202">
                    <a:moveTo>
                      <a:pt x="0" y="1187"/>
                    </a:moveTo>
                    <a:cubicBezTo>
                      <a:pt x="393" y="1194"/>
                      <a:pt x="786" y="1202"/>
                      <a:pt x="998" y="1006"/>
                    </a:cubicBezTo>
                    <a:cubicBezTo>
                      <a:pt x="1210" y="810"/>
                      <a:pt x="1179" y="16"/>
                      <a:pt x="1270" y="8"/>
                    </a:cubicBezTo>
                    <a:cubicBezTo>
                      <a:pt x="1361" y="0"/>
                      <a:pt x="1353" y="764"/>
                      <a:pt x="1542" y="960"/>
                    </a:cubicBezTo>
                    <a:cubicBezTo>
                      <a:pt x="1731" y="1156"/>
                      <a:pt x="2067" y="1171"/>
                      <a:pt x="2404" y="1187"/>
                    </a:cubicBezTo>
                  </a:path>
                </a:pathLst>
              </a:custGeom>
              <a:noFill/>
              <a:ln w="9525">
                <a:solidFill>
                  <a:schemeClr val="tx1"/>
                </a:solidFill>
                <a:round/>
                <a:headEnd/>
                <a:tailEnd/>
              </a:ln>
              <a:effectLst/>
            </p:spPr>
            <p:txBody>
              <a:bodyPr/>
              <a:lstStyle/>
              <a:p>
                <a:endParaRPr lang="en-US" sz="1600" dirty="0"/>
              </a:p>
            </p:txBody>
          </p:sp>
          <p:sp>
            <p:nvSpPr>
              <p:cNvPr id="25" name="Line 9"/>
              <p:cNvSpPr>
                <a:spLocks noChangeShapeType="1"/>
              </p:cNvSpPr>
              <p:nvPr/>
            </p:nvSpPr>
            <p:spPr bwMode="auto">
              <a:xfrm>
                <a:off x="6011863" y="2781300"/>
                <a:ext cx="0" cy="2519363"/>
              </a:xfrm>
              <a:prstGeom prst="line">
                <a:avLst/>
              </a:prstGeom>
              <a:noFill/>
              <a:ln w="9525">
                <a:solidFill>
                  <a:schemeClr val="tx1"/>
                </a:solidFill>
                <a:prstDash val="dash"/>
                <a:round/>
                <a:headEnd/>
                <a:tailEnd/>
              </a:ln>
              <a:effectLst/>
            </p:spPr>
            <p:txBody>
              <a:bodyPr/>
              <a:lstStyle/>
              <a:p>
                <a:endParaRPr lang="en-US" sz="1600" dirty="0"/>
              </a:p>
            </p:txBody>
          </p:sp>
          <p:sp>
            <p:nvSpPr>
              <p:cNvPr id="26" name="Text Box 10"/>
              <p:cNvSpPr txBox="1">
                <a:spLocks noChangeArrowheads="1"/>
              </p:cNvSpPr>
              <p:nvPr/>
            </p:nvSpPr>
            <p:spPr bwMode="auto">
              <a:xfrm>
                <a:off x="5795963" y="5300662"/>
                <a:ext cx="1081087" cy="383591"/>
              </a:xfrm>
              <a:prstGeom prst="rect">
                <a:avLst/>
              </a:prstGeom>
              <a:noFill/>
              <a:ln w="9525">
                <a:noFill/>
                <a:miter lim="800000"/>
                <a:headEnd/>
                <a:tailEnd/>
              </a:ln>
              <a:effectLst/>
            </p:spPr>
            <p:txBody>
              <a:bodyPr>
                <a:spAutoFit/>
              </a:bodyPr>
              <a:lstStyle/>
              <a:p>
                <a:pPr>
                  <a:spcBef>
                    <a:spcPct val="50000"/>
                  </a:spcBef>
                </a:pPr>
                <a:r>
                  <a:rPr lang="en-US" sz="1600" dirty="0" err="1"/>
                  <a:t>f</a:t>
                </a:r>
                <a:r>
                  <a:rPr lang="en-US" sz="1600" baseline="-20000" dirty="0" err="1"/>
                  <a:t>Bloqueo</a:t>
                </a:r>
                <a:endParaRPr lang="en-US" sz="1600" baseline="-20000" dirty="0"/>
              </a:p>
            </p:txBody>
          </p:sp>
          <p:sp>
            <p:nvSpPr>
              <p:cNvPr id="27" name="Line 11"/>
              <p:cNvSpPr>
                <a:spLocks noChangeShapeType="1"/>
              </p:cNvSpPr>
              <p:nvPr/>
            </p:nvSpPr>
            <p:spPr bwMode="auto">
              <a:xfrm flipH="1">
                <a:off x="3995738" y="3427413"/>
                <a:ext cx="2016125" cy="0"/>
              </a:xfrm>
              <a:prstGeom prst="line">
                <a:avLst/>
              </a:prstGeom>
              <a:noFill/>
              <a:ln w="9525">
                <a:solidFill>
                  <a:schemeClr val="tx1"/>
                </a:solidFill>
                <a:prstDash val="lgDash"/>
                <a:round/>
                <a:headEnd/>
                <a:tailEnd/>
              </a:ln>
              <a:effectLst/>
            </p:spPr>
            <p:txBody>
              <a:bodyPr/>
              <a:lstStyle/>
              <a:p>
                <a:endParaRPr lang="en-US" sz="1600" dirty="0"/>
              </a:p>
            </p:txBody>
          </p:sp>
          <p:sp>
            <p:nvSpPr>
              <p:cNvPr id="28" name="Text Box 12"/>
              <p:cNvSpPr txBox="1">
                <a:spLocks noChangeArrowheads="1"/>
              </p:cNvSpPr>
              <p:nvPr/>
            </p:nvSpPr>
            <p:spPr bwMode="auto">
              <a:xfrm>
                <a:off x="2965894" y="3101349"/>
                <a:ext cx="1124458" cy="383591"/>
              </a:xfrm>
              <a:prstGeom prst="rect">
                <a:avLst/>
              </a:prstGeom>
              <a:noFill/>
              <a:ln w="9525">
                <a:noFill/>
                <a:miter lim="800000"/>
                <a:headEnd/>
                <a:tailEnd/>
              </a:ln>
              <a:effectLst/>
            </p:spPr>
            <p:txBody>
              <a:bodyPr wrap="square">
                <a:spAutoFit/>
              </a:bodyPr>
              <a:lstStyle/>
              <a:p>
                <a:pPr>
                  <a:spcBef>
                    <a:spcPct val="50000"/>
                  </a:spcBef>
                </a:pPr>
                <a:r>
                  <a:rPr lang="en-US" sz="1600" dirty="0" err="1"/>
                  <a:t>I</a:t>
                </a:r>
                <a:r>
                  <a:rPr lang="en-US" sz="1600" baseline="-20000" dirty="0" err="1"/>
                  <a:t>Apertura</a:t>
                </a:r>
                <a:endParaRPr lang="en-US" sz="1600" baseline="-20000" dirty="0"/>
              </a:p>
            </p:txBody>
          </p:sp>
        </p:grpSp>
        <p:sp>
          <p:nvSpPr>
            <p:cNvPr id="4" name="TextBox 3"/>
            <p:cNvSpPr txBox="1"/>
            <p:nvPr/>
          </p:nvSpPr>
          <p:spPr>
            <a:xfrm>
              <a:off x="1052087" y="1128885"/>
              <a:ext cx="970137" cy="338554"/>
            </a:xfrm>
            <a:prstGeom prst="rect">
              <a:avLst/>
            </a:prstGeom>
            <a:noFill/>
          </p:spPr>
          <p:txBody>
            <a:bodyPr wrap="none" rtlCol="0">
              <a:spAutoFit/>
            </a:bodyPr>
            <a:lstStyle/>
            <a:p>
              <a:r>
                <a:rPr lang="sv-SE" sz="1600" b="1" dirty="0"/>
                <a:t>Cerrado</a:t>
              </a:r>
            </a:p>
          </p:txBody>
        </p:sp>
        <p:sp>
          <p:nvSpPr>
            <p:cNvPr id="29" name="TextBox 28"/>
            <p:cNvSpPr txBox="1"/>
            <p:nvPr/>
          </p:nvSpPr>
          <p:spPr>
            <a:xfrm>
              <a:off x="5291506" y="1091876"/>
              <a:ext cx="902811" cy="338554"/>
            </a:xfrm>
            <a:prstGeom prst="rect">
              <a:avLst/>
            </a:prstGeom>
            <a:noFill/>
          </p:spPr>
          <p:txBody>
            <a:bodyPr wrap="none" rtlCol="0">
              <a:spAutoFit/>
            </a:bodyPr>
            <a:lstStyle/>
            <a:p>
              <a:r>
                <a:rPr lang="sv-SE" sz="1600" b="1" dirty="0"/>
                <a:t>Abierto</a:t>
              </a:r>
            </a:p>
          </p:txBody>
        </p:sp>
      </p:grpSp>
      <p:sp>
        <p:nvSpPr>
          <p:cNvPr id="30" name="Title 1">
            <a:extLst>
              <a:ext uri="{FF2B5EF4-FFF2-40B4-BE49-F238E27FC236}">
                <a16:creationId xmlns:a16="http://schemas.microsoft.com/office/drawing/2014/main" id="{A94BD6AA-D43F-4D9E-BFBF-6BAE8037C107}"/>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DCM</a:t>
            </a:r>
          </a:p>
        </p:txBody>
      </p:sp>
      <p:sp>
        <p:nvSpPr>
          <p:cNvPr id="31" name="Content Placeholder 2">
            <a:extLst>
              <a:ext uri="{FF2B5EF4-FFF2-40B4-BE49-F238E27FC236}">
                <a16:creationId xmlns:a16="http://schemas.microsoft.com/office/drawing/2014/main" id="{9CCF86D1-F750-46AF-93C4-5A6083944194}"/>
              </a:ext>
            </a:extLst>
          </p:cNvPr>
          <p:cNvSpPr txBox="1">
            <a:spLocks/>
          </p:cNvSpPr>
          <p:nvPr/>
        </p:nvSpPr>
        <p:spPr>
          <a:xfrm>
            <a:off x="523057" y="796911"/>
            <a:ext cx="6590124"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Corriente</a:t>
            </a:r>
            <a:r>
              <a:rPr lang="en-GB" kern="0" dirty="0"/>
              <a:t> </a:t>
            </a:r>
            <a:r>
              <a:rPr lang="en-GB" kern="0" dirty="0" err="1"/>
              <a:t>como</a:t>
            </a:r>
            <a:r>
              <a:rPr lang="en-GB" kern="0" dirty="0"/>
              <a:t> </a:t>
            </a:r>
            <a:r>
              <a:rPr lang="en-GB" kern="0" dirty="0" err="1"/>
              <a:t>función</a:t>
            </a:r>
            <a:r>
              <a:rPr lang="en-GB" kern="0" dirty="0"/>
              <a:t> de la </a:t>
            </a:r>
            <a:r>
              <a:rPr lang="en-GB" kern="0" dirty="0" err="1"/>
              <a:t>frecuencia</a:t>
            </a:r>
            <a:endParaRPr lang="en-GB" kern="0" dirty="0"/>
          </a:p>
        </p:txBody>
      </p:sp>
    </p:spTree>
    <p:extLst>
      <p:ext uri="{BB962C8B-B14F-4D97-AF65-F5344CB8AC3E}">
        <p14:creationId xmlns:p14="http://schemas.microsoft.com/office/powerpoint/2010/main" val="2268959046"/>
      </p:ext>
    </p:extLst>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srcRect/>
          <a:stretch>
            <a:fillRect/>
          </a:stretch>
        </p:blipFill>
        <p:spPr bwMode="auto">
          <a:xfrm>
            <a:off x="5961371" y="1488654"/>
            <a:ext cx="3068026" cy="2279668"/>
          </a:xfrm>
          <a:prstGeom prst="rect">
            <a:avLst/>
          </a:prstGeom>
          <a:noFill/>
          <a:ln w="25400">
            <a:solidFill>
              <a:schemeClr val="tx1"/>
            </a:solidFill>
            <a:miter lim="800000"/>
            <a:headEnd/>
            <a:tailEnd/>
          </a:ln>
        </p:spPr>
      </p:pic>
      <p:pic>
        <p:nvPicPr>
          <p:cNvPr id="3074" name="Picture 2"/>
          <p:cNvPicPr>
            <a:picLocks noChangeAspect="1" noChangeArrowheads="1"/>
          </p:cNvPicPr>
          <p:nvPr/>
        </p:nvPicPr>
        <p:blipFill>
          <a:blip r:embed="rId3" cstate="print"/>
          <a:srcRect/>
          <a:stretch>
            <a:fillRect/>
          </a:stretch>
        </p:blipFill>
        <p:spPr bwMode="auto">
          <a:xfrm>
            <a:off x="195155" y="1488653"/>
            <a:ext cx="2815046" cy="2279669"/>
          </a:xfrm>
          <a:prstGeom prst="rect">
            <a:avLst/>
          </a:prstGeom>
          <a:noFill/>
          <a:ln w="25400">
            <a:solidFill>
              <a:schemeClr val="tx1"/>
            </a:solid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3145970" y="1488654"/>
            <a:ext cx="2686954" cy="2279668"/>
          </a:xfrm>
          <a:prstGeom prst="rect">
            <a:avLst/>
          </a:prstGeom>
          <a:noFill/>
          <a:ln w="25400">
            <a:solidFill>
              <a:schemeClr val="tx1"/>
            </a:solidFill>
            <a:miter lim="800000"/>
            <a:headEnd/>
            <a:tailEnd/>
          </a:ln>
        </p:spPr>
      </p:pic>
      <p:pic>
        <p:nvPicPr>
          <p:cNvPr id="3076" name="Picture 4"/>
          <p:cNvPicPr>
            <a:picLocks noChangeAspect="1" noChangeArrowheads="1"/>
          </p:cNvPicPr>
          <p:nvPr/>
        </p:nvPicPr>
        <p:blipFill>
          <a:blip r:embed="rId5" cstate="print"/>
          <a:srcRect/>
          <a:stretch>
            <a:fillRect/>
          </a:stretch>
        </p:blipFill>
        <p:spPr bwMode="auto">
          <a:xfrm>
            <a:off x="3384816" y="3903066"/>
            <a:ext cx="2247900" cy="942975"/>
          </a:xfrm>
          <a:prstGeom prst="rect">
            <a:avLst/>
          </a:prstGeom>
          <a:noFill/>
          <a:ln w="25400">
            <a:solidFill>
              <a:schemeClr val="tx1"/>
            </a:solidFill>
            <a:miter lim="800000"/>
            <a:headEnd/>
            <a:tailEnd/>
          </a:ln>
        </p:spPr>
      </p:pic>
      <p:sp>
        <p:nvSpPr>
          <p:cNvPr id="7" name="Title 1">
            <a:extLst>
              <a:ext uri="{FF2B5EF4-FFF2-40B4-BE49-F238E27FC236}">
                <a16:creationId xmlns:a16="http://schemas.microsoft.com/office/drawing/2014/main" id="{FFA14CA4-8157-41DC-8515-1CCBDF81AD73}"/>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DCM</a:t>
            </a:r>
          </a:p>
        </p:txBody>
      </p:sp>
      <p:sp>
        <p:nvSpPr>
          <p:cNvPr id="8" name="Content Placeholder 2">
            <a:extLst>
              <a:ext uri="{FF2B5EF4-FFF2-40B4-BE49-F238E27FC236}">
                <a16:creationId xmlns:a16="http://schemas.microsoft.com/office/drawing/2014/main" id="{5FDCF74E-FB71-4869-B50A-28A19C604609}"/>
              </a:ext>
            </a:extLst>
          </p:cNvPr>
          <p:cNvSpPr txBox="1">
            <a:spLocks/>
          </p:cNvSpPr>
          <p:nvPr/>
        </p:nvSpPr>
        <p:spPr>
          <a:xfrm>
            <a:off x="523057" y="796911"/>
            <a:ext cx="6590124"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Bucles</a:t>
            </a:r>
            <a:r>
              <a:rPr lang="en-GB" kern="0" dirty="0"/>
              <a:t> de tierra y del </a:t>
            </a:r>
            <a:r>
              <a:rPr lang="en-GB" kern="0" dirty="0" err="1"/>
              <a:t>interruptor</a:t>
            </a:r>
            <a:endParaRPr lang="en-GB" kern="0" dirty="0"/>
          </a:p>
        </p:txBody>
      </p:sp>
    </p:spTree>
    <p:extLst>
      <p:ext uri="{BB962C8B-B14F-4D97-AF65-F5344CB8AC3E}">
        <p14:creationId xmlns:p14="http://schemas.microsoft.com/office/powerpoint/2010/main" val="4019938165"/>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352537" y="1439682"/>
            <a:ext cx="3831461" cy="3288479"/>
          </a:xfrm>
          <a:prstGeom prst="rect">
            <a:avLst/>
          </a:prstGeom>
          <a:noFill/>
          <a:ln w="25400">
            <a:solidFill>
              <a:schemeClr val="tx1"/>
            </a:solidFill>
            <a:miter lim="800000"/>
            <a:headEnd/>
            <a:tailEnd/>
          </a:ln>
        </p:spPr>
      </p:pic>
      <p:pic>
        <p:nvPicPr>
          <p:cNvPr id="5122" name="Picture 2"/>
          <p:cNvPicPr>
            <a:picLocks noChangeAspect="1" noChangeArrowheads="1"/>
          </p:cNvPicPr>
          <p:nvPr/>
        </p:nvPicPr>
        <p:blipFill>
          <a:blip r:embed="rId3" cstate="print"/>
          <a:srcRect/>
          <a:stretch>
            <a:fillRect/>
          </a:stretch>
        </p:blipFill>
        <p:spPr bwMode="auto">
          <a:xfrm>
            <a:off x="4629150" y="1439682"/>
            <a:ext cx="3738151" cy="2051231"/>
          </a:xfrm>
          <a:prstGeom prst="rect">
            <a:avLst/>
          </a:prstGeom>
          <a:noFill/>
          <a:ln w="25400">
            <a:solidFill>
              <a:schemeClr val="tx1"/>
            </a:solidFill>
            <a:miter lim="800000"/>
            <a:headEnd/>
            <a:tailEnd/>
          </a:ln>
        </p:spPr>
      </p:pic>
      <p:sp>
        <p:nvSpPr>
          <p:cNvPr id="6" name="Text Box 86"/>
          <p:cNvSpPr txBox="1">
            <a:spLocks noChangeArrowheads="1"/>
          </p:cNvSpPr>
          <p:nvPr/>
        </p:nvSpPr>
        <p:spPr bwMode="auto">
          <a:xfrm>
            <a:off x="4417650" y="3578839"/>
            <a:ext cx="4219574" cy="954107"/>
          </a:xfrm>
          <a:prstGeom prst="rect">
            <a:avLst/>
          </a:prstGeom>
          <a:noFill/>
          <a:ln w="9525">
            <a:noFill/>
            <a:miter lim="800000"/>
            <a:headEnd/>
            <a:tailEnd/>
          </a:ln>
          <a:effectLst/>
        </p:spPr>
        <p:txBody>
          <a:bodyPr wrap="square">
            <a:spAutoFit/>
          </a:bodyPr>
          <a:lstStyle/>
          <a:p>
            <a:pPr algn="l">
              <a:spcBef>
                <a:spcPct val="50000"/>
              </a:spcBef>
            </a:pPr>
            <a:r>
              <a:rPr lang="en-US" sz="1600" dirty="0"/>
              <a:t>La </a:t>
            </a:r>
            <a:r>
              <a:rPr lang="en-US" sz="1600" dirty="0" err="1"/>
              <a:t>seguridad</a:t>
            </a:r>
            <a:r>
              <a:rPr lang="en-US" sz="1600" dirty="0"/>
              <a:t> se </a:t>
            </a:r>
            <a:r>
              <a:rPr lang="en-US" sz="1600" dirty="0" err="1"/>
              <a:t>mantiene</a:t>
            </a:r>
            <a:r>
              <a:rPr lang="en-US" sz="1600" dirty="0"/>
              <a:t> </a:t>
            </a:r>
            <a:r>
              <a:rPr lang="en-US" sz="1600" dirty="0" err="1"/>
              <a:t>ya</a:t>
            </a:r>
            <a:r>
              <a:rPr lang="en-US" sz="1600" dirty="0"/>
              <a:t> que el “shunt” no </a:t>
            </a:r>
            <a:r>
              <a:rPr lang="en-US" sz="1600" dirty="0" err="1"/>
              <a:t>tiene</a:t>
            </a:r>
            <a:r>
              <a:rPr lang="en-US" sz="1600" dirty="0"/>
              <a:t> que ser </a:t>
            </a:r>
            <a:r>
              <a:rPr lang="en-US" sz="1600" dirty="0" err="1"/>
              <a:t>desmontado</a:t>
            </a:r>
            <a:endParaRPr lang="en-US" sz="1600" dirty="0"/>
          </a:p>
          <a:p>
            <a:pPr algn="l">
              <a:spcBef>
                <a:spcPct val="50000"/>
              </a:spcBef>
            </a:pPr>
            <a:r>
              <a:rPr lang="en-US" sz="1600" b="1" dirty="0" err="1"/>
              <a:t>Esto</a:t>
            </a:r>
            <a:r>
              <a:rPr lang="en-US" sz="1600" b="1" dirty="0"/>
              <a:t> no es possible con el </a:t>
            </a:r>
            <a:r>
              <a:rPr lang="en-US" sz="1600" b="1" dirty="0" err="1"/>
              <a:t>Método</a:t>
            </a:r>
            <a:r>
              <a:rPr lang="en-US" sz="1600" b="1" dirty="0"/>
              <a:t> </a:t>
            </a:r>
            <a:r>
              <a:rPr lang="en-US" sz="1600" b="1" dirty="0" smtClean="0"/>
              <a:t>DRM</a:t>
            </a:r>
            <a:endParaRPr lang="en-US" sz="1600" b="1" dirty="0"/>
          </a:p>
        </p:txBody>
      </p:sp>
      <p:sp>
        <p:nvSpPr>
          <p:cNvPr id="8" name="Title 1">
            <a:extLst>
              <a:ext uri="{FF2B5EF4-FFF2-40B4-BE49-F238E27FC236}">
                <a16:creationId xmlns:a16="http://schemas.microsoft.com/office/drawing/2014/main" id="{C205D0A4-BC62-4BA9-9A09-31CF2CE6A9D6}"/>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DCM</a:t>
            </a:r>
          </a:p>
        </p:txBody>
      </p:sp>
      <p:sp>
        <p:nvSpPr>
          <p:cNvPr id="9" name="Content Placeholder 2">
            <a:extLst>
              <a:ext uri="{FF2B5EF4-FFF2-40B4-BE49-F238E27FC236}">
                <a16:creationId xmlns:a16="http://schemas.microsoft.com/office/drawing/2014/main" id="{5CBAF9F7-2632-4BA5-A413-8D044C52A07D}"/>
              </a:ext>
            </a:extLst>
          </p:cNvPr>
          <p:cNvSpPr txBox="1">
            <a:spLocks/>
          </p:cNvSpPr>
          <p:nvPr/>
        </p:nvSpPr>
        <p:spPr>
          <a:xfrm>
            <a:off x="523057" y="796911"/>
            <a:ext cx="6590124"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Ferritas</a:t>
            </a:r>
            <a:r>
              <a:rPr lang="en-GB" kern="0" dirty="0" smtClean="0"/>
              <a:t> (GIS) </a:t>
            </a:r>
            <a:endParaRPr lang="en-GB" kern="0" dirty="0"/>
          </a:p>
        </p:txBody>
      </p:sp>
    </p:spTree>
    <p:extLst>
      <p:ext uri="{BB962C8B-B14F-4D97-AF65-F5344CB8AC3E}">
        <p14:creationId xmlns:p14="http://schemas.microsoft.com/office/powerpoint/2010/main" val="1410185532"/>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205D0A4-BC62-4BA9-9A09-31CF2CE6A9D6}"/>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DCM</a:t>
            </a:r>
          </a:p>
        </p:txBody>
      </p:sp>
      <p:sp>
        <p:nvSpPr>
          <p:cNvPr id="9" name="Content Placeholder 2">
            <a:extLst>
              <a:ext uri="{FF2B5EF4-FFF2-40B4-BE49-F238E27FC236}">
                <a16:creationId xmlns:a16="http://schemas.microsoft.com/office/drawing/2014/main" id="{5CBAF9F7-2632-4BA5-A413-8D044C52A07D}"/>
              </a:ext>
            </a:extLst>
          </p:cNvPr>
          <p:cNvSpPr txBox="1">
            <a:spLocks/>
          </p:cNvSpPr>
          <p:nvPr/>
        </p:nvSpPr>
        <p:spPr>
          <a:xfrm>
            <a:off x="523057" y="796911"/>
            <a:ext cx="6590124"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Ferritas</a:t>
            </a:r>
            <a:r>
              <a:rPr lang="en-GB" kern="0" dirty="0" smtClean="0"/>
              <a:t> (GIS) </a:t>
            </a:r>
            <a:endParaRPr lang="en-GB" kern="0" dirty="0"/>
          </a:p>
        </p:txBody>
      </p:sp>
      <p:pic>
        <p:nvPicPr>
          <p:cNvPr id="2" name="Imagen 1"/>
          <p:cNvPicPr>
            <a:picLocks noChangeAspect="1"/>
          </p:cNvPicPr>
          <p:nvPr/>
        </p:nvPicPr>
        <p:blipFill>
          <a:blip r:embed="rId2"/>
          <a:stretch>
            <a:fillRect/>
          </a:stretch>
        </p:blipFill>
        <p:spPr>
          <a:xfrm>
            <a:off x="1629835" y="1309507"/>
            <a:ext cx="5863310" cy="3373500"/>
          </a:xfrm>
          <a:prstGeom prst="rect">
            <a:avLst/>
          </a:prstGeom>
        </p:spPr>
      </p:pic>
    </p:spTree>
    <p:extLst>
      <p:ext uri="{BB962C8B-B14F-4D97-AF65-F5344CB8AC3E}">
        <p14:creationId xmlns:p14="http://schemas.microsoft.com/office/powerpoint/2010/main" val="2890927113"/>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205D0A4-BC62-4BA9-9A09-31CF2CE6A9D6}"/>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DCM</a:t>
            </a:r>
          </a:p>
        </p:txBody>
      </p:sp>
      <p:sp>
        <p:nvSpPr>
          <p:cNvPr id="9" name="Content Placeholder 2">
            <a:extLst>
              <a:ext uri="{FF2B5EF4-FFF2-40B4-BE49-F238E27FC236}">
                <a16:creationId xmlns:a16="http://schemas.microsoft.com/office/drawing/2014/main" id="{5CBAF9F7-2632-4BA5-A413-8D044C52A07D}"/>
              </a:ext>
            </a:extLst>
          </p:cNvPr>
          <p:cNvSpPr txBox="1">
            <a:spLocks/>
          </p:cNvSpPr>
          <p:nvPr/>
        </p:nvSpPr>
        <p:spPr>
          <a:xfrm>
            <a:off x="523057" y="796911"/>
            <a:ext cx="6590124"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Aplicaciones</a:t>
            </a:r>
            <a:r>
              <a:rPr lang="en-GB" kern="0" dirty="0" smtClean="0"/>
              <a:t> (GIS) </a:t>
            </a:r>
            <a:endParaRPr lang="en-GB" kern="0" dirty="0"/>
          </a:p>
        </p:txBody>
      </p:sp>
      <p:pic>
        <p:nvPicPr>
          <p:cNvPr id="2" name="Imagen 1"/>
          <p:cNvPicPr>
            <a:picLocks noChangeAspect="1"/>
          </p:cNvPicPr>
          <p:nvPr/>
        </p:nvPicPr>
        <p:blipFill>
          <a:blip r:embed="rId2"/>
          <a:stretch>
            <a:fillRect/>
          </a:stretch>
        </p:blipFill>
        <p:spPr>
          <a:xfrm>
            <a:off x="600939" y="1316869"/>
            <a:ext cx="1974095" cy="2941405"/>
          </a:xfrm>
          <a:prstGeom prst="rect">
            <a:avLst/>
          </a:prstGeom>
        </p:spPr>
      </p:pic>
      <p:pic>
        <p:nvPicPr>
          <p:cNvPr id="3" name="Imagen 2"/>
          <p:cNvPicPr>
            <a:picLocks noChangeAspect="1"/>
          </p:cNvPicPr>
          <p:nvPr/>
        </p:nvPicPr>
        <p:blipFill>
          <a:blip r:embed="rId3"/>
          <a:stretch>
            <a:fillRect/>
          </a:stretch>
        </p:blipFill>
        <p:spPr>
          <a:xfrm>
            <a:off x="3323119" y="1279115"/>
            <a:ext cx="1994461" cy="2979160"/>
          </a:xfrm>
          <a:prstGeom prst="rect">
            <a:avLst/>
          </a:prstGeom>
        </p:spPr>
      </p:pic>
      <p:pic>
        <p:nvPicPr>
          <p:cNvPr id="5" name="Imagen 4"/>
          <p:cNvPicPr>
            <a:picLocks noChangeAspect="1"/>
          </p:cNvPicPr>
          <p:nvPr/>
        </p:nvPicPr>
        <p:blipFill>
          <a:blip r:embed="rId4"/>
          <a:stretch>
            <a:fillRect/>
          </a:stretch>
        </p:blipFill>
        <p:spPr>
          <a:xfrm>
            <a:off x="6073692" y="1286043"/>
            <a:ext cx="2110271" cy="2972231"/>
          </a:xfrm>
          <a:prstGeom prst="rect">
            <a:avLst/>
          </a:prstGeom>
        </p:spPr>
      </p:pic>
    </p:spTree>
    <p:extLst>
      <p:ext uri="{BB962C8B-B14F-4D97-AF65-F5344CB8AC3E}">
        <p14:creationId xmlns:p14="http://schemas.microsoft.com/office/powerpoint/2010/main" val="2860211006"/>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205D0A4-BC62-4BA9-9A09-31CF2CE6A9D6}"/>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DCM</a:t>
            </a:r>
          </a:p>
        </p:txBody>
      </p:sp>
      <p:sp>
        <p:nvSpPr>
          <p:cNvPr id="9" name="Content Placeholder 2">
            <a:extLst>
              <a:ext uri="{FF2B5EF4-FFF2-40B4-BE49-F238E27FC236}">
                <a16:creationId xmlns:a16="http://schemas.microsoft.com/office/drawing/2014/main" id="{5CBAF9F7-2632-4BA5-A413-8D044C52A07D}"/>
              </a:ext>
            </a:extLst>
          </p:cNvPr>
          <p:cNvSpPr txBox="1">
            <a:spLocks/>
          </p:cNvSpPr>
          <p:nvPr/>
        </p:nvSpPr>
        <p:spPr>
          <a:xfrm>
            <a:off x="523057" y="796911"/>
            <a:ext cx="6590124"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Aplicaciones</a:t>
            </a:r>
            <a:r>
              <a:rPr lang="en-GB" kern="0" dirty="0" smtClean="0"/>
              <a:t> (GIS) </a:t>
            </a:r>
            <a:endParaRPr lang="en-GB" kern="0" dirty="0"/>
          </a:p>
        </p:txBody>
      </p:sp>
      <p:pic>
        <p:nvPicPr>
          <p:cNvPr id="7" name="Imagen 6"/>
          <p:cNvPicPr>
            <a:picLocks noChangeAspect="1"/>
          </p:cNvPicPr>
          <p:nvPr/>
        </p:nvPicPr>
        <p:blipFill>
          <a:blip r:embed="rId2"/>
          <a:stretch>
            <a:fillRect/>
          </a:stretch>
        </p:blipFill>
        <p:spPr>
          <a:xfrm>
            <a:off x="3400873" y="1309507"/>
            <a:ext cx="1943060" cy="2948767"/>
          </a:xfrm>
          <a:prstGeom prst="rect">
            <a:avLst/>
          </a:prstGeom>
        </p:spPr>
      </p:pic>
      <p:pic>
        <p:nvPicPr>
          <p:cNvPr id="12" name="Imagen 11"/>
          <p:cNvPicPr>
            <a:picLocks noChangeAspect="1"/>
          </p:cNvPicPr>
          <p:nvPr/>
        </p:nvPicPr>
        <p:blipFill>
          <a:blip r:embed="rId3"/>
          <a:stretch>
            <a:fillRect/>
          </a:stretch>
        </p:blipFill>
        <p:spPr>
          <a:xfrm>
            <a:off x="711646" y="1313321"/>
            <a:ext cx="1940960" cy="2944953"/>
          </a:xfrm>
          <a:prstGeom prst="rect">
            <a:avLst/>
          </a:prstGeom>
        </p:spPr>
      </p:pic>
      <p:pic>
        <p:nvPicPr>
          <p:cNvPr id="14" name="Imagen 13"/>
          <p:cNvPicPr>
            <a:picLocks noChangeAspect="1"/>
          </p:cNvPicPr>
          <p:nvPr/>
        </p:nvPicPr>
        <p:blipFill>
          <a:blip r:embed="rId4"/>
          <a:stretch>
            <a:fillRect/>
          </a:stretch>
        </p:blipFill>
        <p:spPr>
          <a:xfrm>
            <a:off x="6158348" y="1279114"/>
            <a:ext cx="1833207" cy="2979160"/>
          </a:xfrm>
          <a:prstGeom prst="rect">
            <a:avLst/>
          </a:prstGeom>
        </p:spPr>
      </p:pic>
    </p:spTree>
    <p:extLst>
      <p:ext uri="{BB962C8B-B14F-4D97-AF65-F5344CB8AC3E}">
        <p14:creationId xmlns:p14="http://schemas.microsoft.com/office/powerpoint/2010/main" val="126335962"/>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205D0A4-BC62-4BA9-9A09-31CF2CE6A9D6}"/>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DCM</a:t>
            </a:r>
          </a:p>
        </p:txBody>
      </p:sp>
      <p:sp>
        <p:nvSpPr>
          <p:cNvPr id="9" name="Content Placeholder 2">
            <a:extLst>
              <a:ext uri="{FF2B5EF4-FFF2-40B4-BE49-F238E27FC236}">
                <a16:creationId xmlns:a16="http://schemas.microsoft.com/office/drawing/2014/main" id="{5CBAF9F7-2632-4BA5-A413-8D044C52A07D}"/>
              </a:ext>
            </a:extLst>
          </p:cNvPr>
          <p:cNvSpPr txBox="1">
            <a:spLocks/>
          </p:cNvSpPr>
          <p:nvPr/>
        </p:nvSpPr>
        <p:spPr>
          <a:xfrm>
            <a:off x="523057" y="796911"/>
            <a:ext cx="6590124"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Aplicaciones</a:t>
            </a:r>
            <a:r>
              <a:rPr lang="en-GB" kern="0" dirty="0" smtClean="0"/>
              <a:t> (GCB) </a:t>
            </a:r>
            <a:endParaRPr lang="en-GB" kern="0" dirty="0"/>
          </a:p>
        </p:txBody>
      </p:sp>
      <p:pic>
        <p:nvPicPr>
          <p:cNvPr id="7" name="Imagen 6"/>
          <p:cNvPicPr/>
          <p:nvPr/>
        </p:nvPicPr>
        <p:blipFill>
          <a:blip r:embed="rId2">
            <a:extLst>
              <a:ext uri="{28A0092B-C50C-407E-A947-70E740481C1C}">
                <a14:useLocalDpi xmlns:a14="http://schemas.microsoft.com/office/drawing/2010/main" val="0"/>
              </a:ext>
            </a:extLst>
          </a:blip>
          <a:srcRect/>
          <a:stretch>
            <a:fillRect/>
          </a:stretch>
        </p:blipFill>
        <p:spPr bwMode="auto">
          <a:xfrm>
            <a:off x="4971393" y="1429407"/>
            <a:ext cx="3867092" cy="2816774"/>
          </a:xfrm>
          <a:prstGeom prst="rect">
            <a:avLst/>
          </a:prstGeom>
          <a:noFill/>
          <a:ln>
            <a:noFill/>
          </a:ln>
        </p:spPr>
      </p:pic>
      <p:pic>
        <p:nvPicPr>
          <p:cNvPr id="10" name="Imagen 9"/>
          <p:cNvPicPr>
            <a:picLocks noChangeAspect="1"/>
          </p:cNvPicPr>
          <p:nvPr/>
        </p:nvPicPr>
        <p:blipFill>
          <a:blip r:embed="rId3"/>
          <a:stretch>
            <a:fillRect/>
          </a:stretch>
        </p:blipFill>
        <p:spPr>
          <a:xfrm>
            <a:off x="254334" y="1810063"/>
            <a:ext cx="4518685" cy="1826515"/>
          </a:xfrm>
          <a:prstGeom prst="rect">
            <a:avLst/>
          </a:prstGeom>
        </p:spPr>
      </p:pic>
    </p:spTree>
    <p:extLst>
      <p:ext uri="{BB962C8B-B14F-4D97-AF65-F5344CB8AC3E}">
        <p14:creationId xmlns:p14="http://schemas.microsoft.com/office/powerpoint/2010/main" val="3495838937"/>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921830" y="1311005"/>
            <a:ext cx="6936562" cy="3292019"/>
          </a:xfrm>
        </p:spPr>
        <p:txBody>
          <a:bodyPr/>
          <a:lstStyle/>
          <a:p>
            <a:pPr>
              <a:buFont typeface="Arial" panose="020B0604020202020204" pitchFamily="34" charset="0"/>
              <a:buChar char="•"/>
            </a:pPr>
            <a:r>
              <a:rPr lang="en-US" sz="1600" dirty="0"/>
              <a:t>El </a:t>
            </a:r>
            <a:r>
              <a:rPr lang="en-US" sz="1600" dirty="0" err="1"/>
              <a:t>único</a:t>
            </a:r>
            <a:r>
              <a:rPr lang="en-US" sz="1600" dirty="0"/>
              <a:t> </a:t>
            </a:r>
            <a:r>
              <a:rPr lang="en-US" sz="1600" dirty="0" err="1"/>
              <a:t>método</a:t>
            </a:r>
            <a:r>
              <a:rPr lang="en-US" sz="1600" dirty="0"/>
              <a:t> </a:t>
            </a:r>
            <a:r>
              <a:rPr lang="en-US" sz="1600" dirty="0" err="1"/>
              <a:t>confiable</a:t>
            </a:r>
            <a:r>
              <a:rPr lang="en-US" sz="1600" dirty="0"/>
              <a:t> que </a:t>
            </a:r>
            <a:r>
              <a:rPr lang="en-US" sz="1600" dirty="0" err="1"/>
              <a:t>captura</a:t>
            </a:r>
            <a:r>
              <a:rPr lang="en-US" sz="1600" dirty="0"/>
              <a:t> el </a:t>
            </a:r>
            <a:r>
              <a:rPr lang="en-US" sz="1600" dirty="0" err="1"/>
              <a:t>cierre</a:t>
            </a:r>
            <a:r>
              <a:rPr lang="en-US" sz="1600" dirty="0"/>
              <a:t> y la </a:t>
            </a:r>
            <a:r>
              <a:rPr lang="en-US" sz="1600" dirty="0" err="1"/>
              <a:t>apertura</a:t>
            </a:r>
            <a:r>
              <a:rPr lang="en-US" sz="1600" dirty="0"/>
              <a:t> de los </a:t>
            </a:r>
            <a:r>
              <a:rPr lang="en-US" sz="1600" dirty="0" err="1"/>
              <a:t>contactos</a:t>
            </a:r>
            <a:r>
              <a:rPr lang="en-US" sz="1600" dirty="0"/>
              <a:t> de </a:t>
            </a:r>
            <a:r>
              <a:rPr lang="en-US" sz="1600" dirty="0" err="1"/>
              <a:t>arco</a:t>
            </a:r>
            <a:r>
              <a:rPr lang="en-US" sz="1600" dirty="0"/>
              <a:t> (IEC/IEEE)</a:t>
            </a:r>
          </a:p>
          <a:p>
            <a:pPr>
              <a:buFont typeface="Arial" panose="020B0604020202020204" pitchFamily="34" charset="0"/>
              <a:buChar char="•"/>
            </a:pPr>
            <a:r>
              <a:rPr lang="en-US" sz="1600" dirty="0"/>
              <a:t>No es susceptible a </a:t>
            </a:r>
            <a:r>
              <a:rPr lang="en-US" sz="1600" dirty="0" err="1"/>
              <a:t>corrientes</a:t>
            </a:r>
            <a:r>
              <a:rPr lang="en-US" sz="1600" dirty="0"/>
              <a:t> de </a:t>
            </a:r>
            <a:r>
              <a:rPr lang="en-US" sz="1600" dirty="0" err="1"/>
              <a:t>acople</a:t>
            </a:r>
            <a:r>
              <a:rPr lang="en-US" sz="1600" dirty="0"/>
              <a:t> </a:t>
            </a:r>
            <a:r>
              <a:rPr lang="en-US" sz="1600" dirty="0" err="1"/>
              <a:t>capacitivo</a:t>
            </a:r>
            <a:r>
              <a:rPr lang="en-US" sz="1600" dirty="0"/>
              <a:t> e inductive, </a:t>
            </a:r>
            <a:r>
              <a:rPr lang="en-US" sz="1600" dirty="0" err="1"/>
              <a:t>debido</a:t>
            </a:r>
            <a:r>
              <a:rPr lang="en-US" sz="1600" dirty="0"/>
              <a:t> al </a:t>
            </a:r>
            <a:r>
              <a:rPr lang="en-US" sz="1600" dirty="0" err="1"/>
              <a:t>filtro</a:t>
            </a:r>
            <a:r>
              <a:rPr lang="en-US" sz="1600" dirty="0"/>
              <a:t> </a:t>
            </a:r>
            <a:r>
              <a:rPr lang="en-US" sz="1600" dirty="0" err="1"/>
              <a:t>pasa</a:t>
            </a:r>
            <a:r>
              <a:rPr lang="en-US" sz="1600" dirty="0"/>
              <a:t> alto</a:t>
            </a:r>
          </a:p>
          <a:p>
            <a:pPr>
              <a:buFont typeface="Arial" panose="020B0604020202020204" pitchFamily="34" charset="0"/>
              <a:buChar char="•"/>
            </a:pPr>
            <a:r>
              <a:rPr lang="en-US" sz="1600" dirty="0"/>
              <a:t>Los </a:t>
            </a:r>
            <a:r>
              <a:rPr lang="en-US" sz="1600" dirty="0" err="1"/>
              <a:t>valores</a:t>
            </a:r>
            <a:r>
              <a:rPr lang="en-US" sz="1600" dirty="0"/>
              <a:t> de </a:t>
            </a:r>
            <a:r>
              <a:rPr lang="en-US" sz="1600" dirty="0" err="1"/>
              <a:t>resistencia</a:t>
            </a:r>
            <a:r>
              <a:rPr lang="en-US" sz="1600" dirty="0"/>
              <a:t> del </a:t>
            </a:r>
            <a:r>
              <a:rPr lang="en-US" sz="1600" dirty="0" err="1"/>
              <a:t>bucle</a:t>
            </a:r>
            <a:r>
              <a:rPr lang="en-US" sz="1600" dirty="0"/>
              <a:t> de tierra y los </a:t>
            </a:r>
            <a:r>
              <a:rPr lang="en-US" sz="1600" dirty="0" err="1"/>
              <a:t>contactos</a:t>
            </a:r>
            <a:r>
              <a:rPr lang="en-US" sz="1600" dirty="0"/>
              <a:t> de </a:t>
            </a:r>
            <a:r>
              <a:rPr lang="en-US" sz="1600" dirty="0" err="1"/>
              <a:t>arco</a:t>
            </a:r>
            <a:r>
              <a:rPr lang="en-US" sz="1600" dirty="0"/>
              <a:t> ó </a:t>
            </a:r>
            <a:r>
              <a:rPr lang="en-US" sz="1600" dirty="0" err="1"/>
              <a:t>su</a:t>
            </a:r>
            <a:r>
              <a:rPr lang="en-US" sz="1600" dirty="0"/>
              <a:t> </a:t>
            </a:r>
            <a:r>
              <a:rPr lang="en-US" sz="1600" dirty="0" err="1"/>
              <a:t>relación</a:t>
            </a:r>
            <a:r>
              <a:rPr lang="en-US" sz="1600" dirty="0"/>
              <a:t> entre </a:t>
            </a:r>
            <a:r>
              <a:rPr lang="en-US" sz="1600" dirty="0" err="1"/>
              <a:t>ellos</a:t>
            </a:r>
            <a:r>
              <a:rPr lang="en-US" sz="1600" dirty="0"/>
              <a:t> no </a:t>
            </a:r>
            <a:r>
              <a:rPr lang="en-US" sz="1600" dirty="0" err="1"/>
              <a:t>afecta</a:t>
            </a:r>
            <a:r>
              <a:rPr lang="en-US" sz="1600" dirty="0"/>
              <a:t> los </a:t>
            </a:r>
            <a:r>
              <a:rPr lang="en-US" sz="1600" dirty="0" err="1"/>
              <a:t>resultados</a:t>
            </a:r>
            <a:r>
              <a:rPr lang="en-US" sz="1600" dirty="0"/>
              <a:t> de </a:t>
            </a:r>
            <a:r>
              <a:rPr lang="en-US" sz="1600" dirty="0" err="1"/>
              <a:t>tiempo</a:t>
            </a:r>
            <a:endParaRPr lang="en-US" sz="1600" dirty="0"/>
          </a:p>
          <a:p>
            <a:pPr>
              <a:buFont typeface="Arial" panose="020B0604020202020204" pitchFamily="34" charset="0"/>
              <a:buChar char="•"/>
            </a:pPr>
            <a:r>
              <a:rPr lang="en-US" sz="1600" dirty="0" err="1"/>
              <a:t>M</a:t>
            </a:r>
            <a:r>
              <a:rPr lang="en-US" sz="1600" dirty="0" err="1" smtClean="0"/>
              <a:t>étodo</a:t>
            </a:r>
            <a:r>
              <a:rPr lang="en-US" sz="1600" dirty="0" smtClean="0"/>
              <a:t> </a:t>
            </a:r>
            <a:r>
              <a:rPr lang="en-US" sz="1600" dirty="0" err="1"/>
              <a:t>confiable</a:t>
            </a:r>
            <a:r>
              <a:rPr lang="en-US" sz="1600" dirty="0"/>
              <a:t> para </a:t>
            </a:r>
            <a:r>
              <a:rPr lang="en-US" sz="1600" dirty="0" err="1"/>
              <a:t>medir</a:t>
            </a:r>
            <a:r>
              <a:rPr lang="en-US" sz="1600" dirty="0"/>
              <a:t> </a:t>
            </a:r>
            <a:r>
              <a:rPr lang="en-US" sz="1600" dirty="0" err="1"/>
              <a:t>tiempos</a:t>
            </a:r>
            <a:r>
              <a:rPr lang="en-US" sz="1600" dirty="0"/>
              <a:t> de </a:t>
            </a:r>
            <a:r>
              <a:rPr lang="en-US" sz="1600" dirty="0" err="1"/>
              <a:t>operación</a:t>
            </a:r>
            <a:r>
              <a:rPr lang="en-US" sz="1600" dirty="0"/>
              <a:t> </a:t>
            </a:r>
            <a:r>
              <a:rPr lang="en-US" sz="1600" dirty="0" err="1"/>
              <a:t>en</a:t>
            </a:r>
            <a:r>
              <a:rPr lang="en-US" sz="1600" dirty="0"/>
              <a:t> </a:t>
            </a:r>
            <a:r>
              <a:rPr lang="en-US" sz="1600" dirty="0" err="1"/>
              <a:t>interruptores</a:t>
            </a:r>
            <a:r>
              <a:rPr lang="en-US" sz="1600" dirty="0"/>
              <a:t> GIS con ambos </a:t>
            </a:r>
            <a:r>
              <a:rPr lang="en-US" sz="1600" dirty="0" err="1"/>
              <a:t>extremos</a:t>
            </a:r>
            <a:r>
              <a:rPr lang="en-US" sz="1600" dirty="0"/>
              <a:t> </a:t>
            </a:r>
            <a:r>
              <a:rPr lang="en-US" sz="1600" dirty="0" err="1"/>
              <a:t>puestos</a:t>
            </a:r>
            <a:r>
              <a:rPr lang="en-US" sz="1600" dirty="0"/>
              <a:t> a tierra</a:t>
            </a:r>
          </a:p>
          <a:p>
            <a:pPr>
              <a:buFont typeface="Arial" panose="020B0604020202020204" pitchFamily="34" charset="0"/>
              <a:buChar char="•"/>
            </a:pPr>
            <a:r>
              <a:rPr lang="en-US" sz="1600" dirty="0"/>
              <a:t>No es </a:t>
            </a:r>
            <a:r>
              <a:rPr lang="en-US" sz="1600" dirty="0" err="1"/>
              <a:t>necesario</a:t>
            </a:r>
            <a:r>
              <a:rPr lang="en-US" sz="1600" dirty="0"/>
              <a:t> </a:t>
            </a:r>
            <a:r>
              <a:rPr lang="en-US" sz="1600" dirty="0" err="1"/>
              <a:t>ajustar</a:t>
            </a:r>
            <a:r>
              <a:rPr lang="en-US" sz="1600" dirty="0"/>
              <a:t> </a:t>
            </a:r>
            <a:r>
              <a:rPr lang="en-US" sz="1600" dirty="0" err="1"/>
              <a:t>umbrales</a:t>
            </a:r>
            <a:endParaRPr lang="en-US" sz="1600" dirty="0"/>
          </a:p>
          <a:p>
            <a:pPr>
              <a:buFont typeface="Arial" panose="020B0604020202020204" pitchFamily="34" charset="0"/>
              <a:buChar char="•"/>
            </a:pPr>
            <a:r>
              <a:rPr lang="en-US" sz="1600" dirty="0" err="1"/>
              <a:t>Solución</a:t>
            </a:r>
            <a:r>
              <a:rPr lang="en-US" sz="1600" dirty="0"/>
              <a:t> de </a:t>
            </a:r>
            <a:r>
              <a:rPr lang="en-US" sz="1600" dirty="0" err="1"/>
              <a:t>poco</a:t>
            </a:r>
            <a:r>
              <a:rPr lang="en-US" sz="1600" dirty="0"/>
              <a:t> peso, </a:t>
            </a:r>
            <a:r>
              <a:rPr lang="en-US" sz="1600" dirty="0" err="1"/>
              <a:t>debido</a:t>
            </a:r>
            <a:r>
              <a:rPr lang="en-US" sz="1600" dirty="0"/>
              <a:t> a </a:t>
            </a:r>
            <a:r>
              <a:rPr lang="en-US" sz="1600" dirty="0" err="1"/>
              <a:t>corriente</a:t>
            </a:r>
            <a:r>
              <a:rPr lang="en-US" sz="1600" dirty="0"/>
              <a:t> de </a:t>
            </a:r>
            <a:r>
              <a:rPr lang="en-US" sz="1600" dirty="0" err="1"/>
              <a:t>prueba</a:t>
            </a:r>
            <a:r>
              <a:rPr lang="en-US" sz="1600" dirty="0"/>
              <a:t> </a:t>
            </a:r>
            <a:r>
              <a:rPr lang="en-US" sz="1600" dirty="0" err="1" smtClean="0"/>
              <a:t>baja</a:t>
            </a:r>
            <a:endParaRPr lang="en-US" sz="1600" dirty="0" smtClean="0"/>
          </a:p>
          <a:p>
            <a:pPr>
              <a:buFont typeface="Arial" panose="020B0604020202020204" pitchFamily="34" charset="0"/>
              <a:buChar char="•"/>
            </a:pPr>
            <a:r>
              <a:rPr lang="en-US" sz="1600" dirty="0" err="1" smtClean="0"/>
              <a:t>Permite</a:t>
            </a:r>
            <a:r>
              <a:rPr lang="en-US" sz="1600" dirty="0" smtClean="0"/>
              <a:t> </a:t>
            </a:r>
            <a:r>
              <a:rPr lang="en-US" sz="1600" dirty="0" err="1" smtClean="0"/>
              <a:t>medir</a:t>
            </a:r>
            <a:r>
              <a:rPr lang="en-US" sz="1600" dirty="0" smtClean="0"/>
              <a:t> </a:t>
            </a:r>
            <a:r>
              <a:rPr lang="en-US" sz="1600" dirty="0" err="1" smtClean="0"/>
              <a:t>tiempos</a:t>
            </a:r>
            <a:r>
              <a:rPr lang="en-US" sz="1600" dirty="0" smtClean="0"/>
              <a:t> </a:t>
            </a:r>
            <a:r>
              <a:rPr lang="en-US" sz="1600" dirty="0" err="1" smtClean="0"/>
              <a:t>en</a:t>
            </a:r>
            <a:r>
              <a:rPr lang="en-US" sz="1600" dirty="0" smtClean="0"/>
              <a:t> GCB, sin </a:t>
            </a:r>
            <a:r>
              <a:rPr lang="en-US" sz="1600" dirty="0" err="1" smtClean="0"/>
              <a:t>realizar</a:t>
            </a:r>
            <a:r>
              <a:rPr lang="en-US" sz="1600" dirty="0" smtClean="0"/>
              <a:t> </a:t>
            </a:r>
            <a:r>
              <a:rPr lang="en-US" sz="1600" dirty="0" err="1" smtClean="0"/>
              <a:t>desconexiones</a:t>
            </a:r>
            <a:endParaRPr lang="en-US" sz="1600" dirty="0"/>
          </a:p>
        </p:txBody>
      </p:sp>
      <p:sp>
        <p:nvSpPr>
          <p:cNvPr id="6" name="Content Placeholder 2">
            <a:extLst>
              <a:ext uri="{FF2B5EF4-FFF2-40B4-BE49-F238E27FC236}">
                <a16:creationId xmlns:a16="http://schemas.microsoft.com/office/drawing/2014/main" id="{74839DF9-E881-47CE-9FD5-460FCDCF76FF}"/>
              </a:ext>
            </a:extLst>
          </p:cNvPr>
          <p:cNvSpPr txBox="1">
            <a:spLocks/>
          </p:cNvSpPr>
          <p:nvPr/>
        </p:nvSpPr>
        <p:spPr>
          <a:xfrm>
            <a:off x="523057" y="796911"/>
            <a:ext cx="6590124" cy="482203"/>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Resumen</a:t>
            </a:r>
            <a:r>
              <a:rPr lang="en-GB" kern="0" dirty="0"/>
              <a:t> - DCM</a:t>
            </a:r>
          </a:p>
        </p:txBody>
      </p:sp>
      <p:sp>
        <p:nvSpPr>
          <p:cNvPr id="7" name="Title 1">
            <a:extLst>
              <a:ext uri="{FF2B5EF4-FFF2-40B4-BE49-F238E27FC236}">
                <a16:creationId xmlns:a16="http://schemas.microsoft.com/office/drawing/2014/main" id="{7610F6EE-E542-4482-BAC2-26D38F83A159}"/>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tiempo</a:t>
            </a:r>
            <a:r>
              <a:rPr lang="en-GB" kern="0" dirty="0"/>
              <a:t> – </a:t>
            </a:r>
            <a:r>
              <a:rPr lang="en-GB" kern="0" dirty="0" err="1"/>
              <a:t>Tecnología</a:t>
            </a:r>
            <a:r>
              <a:rPr lang="en-GB" kern="0" dirty="0"/>
              <a:t> </a:t>
            </a:r>
            <a:r>
              <a:rPr lang="en-GB" kern="0" dirty="0" smtClean="0"/>
              <a:t>DCM</a:t>
            </a:r>
            <a:endParaRPr lang="en-GB" kern="0" dirty="0"/>
          </a:p>
        </p:txBody>
      </p:sp>
    </p:spTree>
    <p:extLst>
      <p:ext uri="{BB962C8B-B14F-4D97-AF65-F5344CB8AC3E}">
        <p14:creationId xmlns:p14="http://schemas.microsoft.com/office/powerpoint/2010/main" val="2438621565"/>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DRM vs DCM</a:t>
            </a:r>
          </a:p>
        </p:txBody>
      </p:sp>
    </p:spTree>
    <p:extLst>
      <p:ext uri="{BB962C8B-B14F-4D97-AF65-F5344CB8AC3E}">
        <p14:creationId xmlns:p14="http://schemas.microsoft.com/office/powerpoint/2010/main" val="4054726582"/>
      </p:ext>
    </p:extLst>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7322" y="935135"/>
            <a:ext cx="5701264" cy="3711612"/>
          </a:xfrm>
        </p:spPr>
        <p:txBody>
          <a:bodyPr/>
          <a:lstStyle/>
          <a:p>
            <a:r>
              <a:rPr lang="en-US" dirty="0" err="1"/>
              <a:t>Mediciones</a:t>
            </a:r>
            <a:r>
              <a:rPr lang="en-US" dirty="0"/>
              <a:t> de Resistencia </a:t>
            </a:r>
            <a:r>
              <a:rPr lang="en-US" dirty="0" err="1"/>
              <a:t>Dinámica</a:t>
            </a:r>
            <a:r>
              <a:rPr lang="en-US" dirty="0"/>
              <a:t> (DRM)</a:t>
            </a:r>
          </a:p>
          <a:p>
            <a:pPr lvl="1"/>
            <a:r>
              <a:rPr lang="en-US" dirty="0" err="1"/>
              <a:t>Comercializado</a:t>
            </a:r>
            <a:r>
              <a:rPr lang="en-US" dirty="0"/>
              <a:t> por Megger </a:t>
            </a:r>
            <a:r>
              <a:rPr lang="en-US" dirty="0" err="1"/>
              <a:t>en</a:t>
            </a:r>
            <a:r>
              <a:rPr lang="en-US" dirty="0"/>
              <a:t> 1992</a:t>
            </a:r>
          </a:p>
          <a:p>
            <a:pPr lvl="1"/>
            <a:r>
              <a:rPr lang="en-US" dirty="0"/>
              <a:t>Principal </a:t>
            </a:r>
            <a:r>
              <a:rPr lang="en-US" dirty="0" err="1"/>
              <a:t>función</a:t>
            </a:r>
            <a:r>
              <a:rPr lang="en-US" dirty="0"/>
              <a:t> </a:t>
            </a:r>
            <a:r>
              <a:rPr lang="en-US" dirty="0" err="1"/>
              <a:t>analizar</a:t>
            </a:r>
            <a:r>
              <a:rPr lang="en-US" dirty="0"/>
              <a:t> </a:t>
            </a:r>
            <a:r>
              <a:rPr lang="en-US" dirty="0" err="1"/>
              <a:t>contactos</a:t>
            </a:r>
            <a:r>
              <a:rPr lang="en-US" dirty="0"/>
              <a:t> de </a:t>
            </a:r>
            <a:r>
              <a:rPr lang="en-US" dirty="0" err="1"/>
              <a:t>arco</a:t>
            </a:r>
            <a:endParaRPr lang="en-US" dirty="0"/>
          </a:p>
          <a:p>
            <a:pPr lvl="1"/>
            <a:r>
              <a:rPr lang="en-US" dirty="0" err="1"/>
              <a:t>Puede</a:t>
            </a:r>
            <a:r>
              <a:rPr lang="en-US" dirty="0"/>
              <a:t> ser </a:t>
            </a:r>
            <a:r>
              <a:rPr lang="en-US" dirty="0" err="1"/>
              <a:t>utilizado</a:t>
            </a:r>
            <a:r>
              <a:rPr lang="en-US" dirty="0"/>
              <a:t> para </a:t>
            </a:r>
            <a:r>
              <a:rPr lang="en-US" dirty="0" err="1"/>
              <a:t>pruebas</a:t>
            </a:r>
            <a:r>
              <a:rPr lang="en-US" dirty="0"/>
              <a:t> de </a:t>
            </a:r>
            <a:r>
              <a:rPr lang="en-US" dirty="0" err="1"/>
              <a:t>tiempo</a:t>
            </a:r>
            <a:r>
              <a:rPr lang="en-US" dirty="0"/>
              <a:t>, con ambos </a:t>
            </a:r>
            <a:r>
              <a:rPr lang="en-US" dirty="0" err="1"/>
              <a:t>extremos</a:t>
            </a:r>
            <a:r>
              <a:rPr lang="en-US" dirty="0"/>
              <a:t> </a:t>
            </a:r>
            <a:r>
              <a:rPr lang="en-US" dirty="0" err="1"/>
              <a:t>puestos</a:t>
            </a:r>
            <a:r>
              <a:rPr lang="en-US" dirty="0"/>
              <a:t> a tierra (con </a:t>
            </a:r>
            <a:r>
              <a:rPr lang="en-US" dirty="0" err="1"/>
              <a:t>limitaciones</a:t>
            </a:r>
            <a:r>
              <a:rPr lang="en-US" dirty="0"/>
              <a:t>)</a:t>
            </a:r>
          </a:p>
          <a:p>
            <a:r>
              <a:rPr lang="en-US" dirty="0" err="1"/>
              <a:t>Mediciones</a:t>
            </a:r>
            <a:r>
              <a:rPr lang="en-US" dirty="0"/>
              <a:t> de </a:t>
            </a:r>
            <a:r>
              <a:rPr lang="en-US" dirty="0" err="1"/>
              <a:t>Capacitancia</a:t>
            </a:r>
            <a:r>
              <a:rPr lang="en-US" dirty="0"/>
              <a:t> </a:t>
            </a:r>
            <a:r>
              <a:rPr lang="en-US" dirty="0" err="1"/>
              <a:t>Dinámica</a:t>
            </a:r>
            <a:r>
              <a:rPr lang="en-US" dirty="0"/>
              <a:t> (DCM)</a:t>
            </a:r>
          </a:p>
          <a:p>
            <a:pPr lvl="1"/>
            <a:r>
              <a:rPr lang="en-US" dirty="0" err="1"/>
              <a:t>Patentado</a:t>
            </a:r>
            <a:r>
              <a:rPr lang="en-US" dirty="0"/>
              <a:t> por Megger </a:t>
            </a:r>
            <a:r>
              <a:rPr lang="en-US" dirty="0" err="1"/>
              <a:t>en</a:t>
            </a:r>
            <a:r>
              <a:rPr lang="en-US" dirty="0"/>
              <a:t> 2006</a:t>
            </a:r>
          </a:p>
          <a:p>
            <a:pPr lvl="1"/>
            <a:r>
              <a:rPr lang="en-US" dirty="0" err="1"/>
              <a:t>Únicamente</a:t>
            </a:r>
            <a:r>
              <a:rPr lang="en-US" dirty="0"/>
              <a:t> para </a:t>
            </a:r>
            <a:r>
              <a:rPr lang="en-US" dirty="0" err="1"/>
              <a:t>pruebas</a:t>
            </a:r>
            <a:r>
              <a:rPr lang="en-US" dirty="0"/>
              <a:t> de </a:t>
            </a:r>
            <a:r>
              <a:rPr lang="en-US" dirty="0" err="1"/>
              <a:t>tiempo</a:t>
            </a:r>
            <a:endParaRPr lang="en-US" dirty="0"/>
          </a:p>
          <a:p>
            <a:pPr lvl="1"/>
            <a:r>
              <a:rPr lang="en-US" dirty="0" err="1"/>
              <a:t>Funciona</a:t>
            </a:r>
            <a:r>
              <a:rPr lang="en-US" dirty="0"/>
              <a:t> </a:t>
            </a:r>
            <a:r>
              <a:rPr lang="en-US" dirty="0" err="1"/>
              <a:t>en</a:t>
            </a:r>
            <a:r>
              <a:rPr lang="en-US" dirty="0"/>
              <a:t> </a:t>
            </a:r>
            <a:r>
              <a:rPr lang="en-US" dirty="0" err="1"/>
              <a:t>interruptores</a:t>
            </a:r>
            <a:r>
              <a:rPr lang="en-US" dirty="0"/>
              <a:t> AIS y GIS</a:t>
            </a:r>
          </a:p>
          <a:p>
            <a:pPr lvl="1"/>
            <a:r>
              <a:rPr lang="en-US" dirty="0" err="1"/>
              <a:t>Solución</a:t>
            </a:r>
            <a:r>
              <a:rPr lang="en-US" dirty="0"/>
              <a:t> </a:t>
            </a:r>
            <a:r>
              <a:rPr lang="en-US" dirty="0" err="1"/>
              <a:t>más</a:t>
            </a:r>
            <a:r>
              <a:rPr lang="en-US" dirty="0"/>
              <a:t> simple</a:t>
            </a:r>
          </a:p>
        </p:txBody>
      </p:sp>
      <p:pic>
        <p:nvPicPr>
          <p:cNvPr id="3074" name="Picture 2" descr="C:\Users\nwetterstrand\AppData\Local\Microsoft\Windows\INetCache\IE\0M1AQDMT\Fiat_500_-_the_New_&amp;_the_Old[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35156" y="1101558"/>
            <a:ext cx="2137143" cy="1602857"/>
          </a:xfrm>
          <a:prstGeom prst="rect">
            <a:avLst/>
          </a:prstGeom>
          <a:noFill/>
          <a:ln w="25400">
            <a:solidFill>
              <a:srgbClr val="FF0000"/>
            </a:solidFill>
          </a:ln>
          <a:extLst>
            <a:ext uri="{909E8E84-426E-40DD-AFC4-6F175D3DCCD1}">
              <a14:hiddenFill xmlns:a14="http://schemas.microsoft.com/office/drawing/2010/main">
                <a:solidFill>
                  <a:srgbClr val="FFFFFF"/>
                </a:solidFill>
              </a14:hiddenFill>
            </a:ext>
          </a:extLst>
        </p:spPr>
      </p:pic>
      <p:pic>
        <p:nvPicPr>
          <p:cNvPr id="5" name="Picture 2" descr="Resultado de imagen para modern red tesla car">
            <a:hlinkClick r:id="rId4"/>
            <a:extLst>
              <a:ext uri="{FF2B5EF4-FFF2-40B4-BE49-F238E27FC236}">
                <a16:creationId xmlns:a16="http://schemas.microsoft.com/office/drawing/2014/main" id="{329FB3C0-D32F-400B-8EBD-9E9BAED0495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33050" y="2721929"/>
            <a:ext cx="2138146" cy="1472886"/>
          </a:xfrm>
          <a:prstGeom prst="rect">
            <a:avLst/>
          </a:prstGeom>
          <a:noFill/>
          <a:ln w="25400">
            <a:solidFill>
              <a:srgbClr val="FF0000"/>
            </a:solidFill>
          </a:ln>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4B9E303A-872F-45B0-83BC-CD0EA61C98E5}"/>
              </a:ext>
            </a:extLst>
          </p:cNvPr>
          <p:cNvSpPr txBox="1">
            <a:spLocks/>
          </p:cNvSpPr>
          <p:nvPr/>
        </p:nvSpPr>
        <p:spPr bwMode="auto">
          <a:xfrm>
            <a:off x="1860698" y="284315"/>
            <a:ext cx="6939033"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a:t>DRM vs DCM</a:t>
            </a:r>
          </a:p>
        </p:txBody>
      </p:sp>
    </p:spTree>
    <p:extLst>
      <p:ext uri="{BB962C8B-B14F-4D97-AF65-F5344CB8AC3E}">
        <p14:creationId xmlns:p14="http://schemas.microsoft.com/office/powerpoint/2010/main" val="192890426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1517803" y="46576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ctr"/>
            <a:r>
              <a:rPr lang="en-US" kern="0" dirty="0" err="1" smtClean="0"/>
              <a:t>Resumen</a:t>
            </a:r>
            <a:r>
              <a:rPr lang="en-US" kern="0" dirty="0" smtClean="0"/>
              <a:t> - Dual Ground</a:t>
            </a:r>
            <a:endParaRPr lang="en-US" kern="0" dirty="0"/>
          </a:p>
        </p:txBody>
      </p:sp>
      <p:graphicFrame>
        <p:nvGraphicFramePr>
          <p:cNvPr id="8" name="Content Placeholder 3"/>
          <p:cNvGraphicFramePr>
            <a:graphicFrameLocks noGrp="1"/>
          </p:cNvGraphicFramePr>
          <p:nvPr>
            <p:ph idx="1"/>
            <p:extLst/>
          </p:nvPr>
        </p:nvGraphicFramePr>
        <p:xfrm>
          <a:off x="525780" y="1021080"/>
          <a:ext cx="8526780" cy="40157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4374516"/>
      </p:ext>
    </p:extLst>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9869" y="1118893"/>
            <a:ext cx="6700837" cy="388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289545"/>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Presentation Template_V6.1 16x9">
  <a:themeElements>
    <a:clrScheme name="Megger PPT">
      <a:dk1>
        <a:srgbClr val="000000"/>
      </a:dk1>
      <a:lt1>
        <a:srgbClr val="FFFFFF"/>
      </a:lt1>
      <a:dk2>
        <a:srgbClr val="231F20"/>
      </a:dk2>
      <a:lt2>
        <a:srgbClr val="FFFFFF"/>
      </a:lt2>
      <a:accent1>
        <a:srgbClr val="ED1B2E"/>
      </a:accent1>
      <a:accent2>
        <a:srgbClr val="CECECE"/>
      </a:accent2>
      <a:accent3>
        <a:srgbClr val="FFFFFF"/>
      </a:accent3>
      <a:accent4>
        <a:srgbClr val="00AB59"/>
      </a:accent4>
      <a:accent5>
        <a:srgbClr val="FFC423"/>
      </a:accent5>
      <a:accent6>
        <a:srgbClr val="A8651D"/>
      </a:accent6>
      <a:hlink>
        <a:srgbClr val="231F20"/>
      </a:hlink>
      <a:folHlink>
        <a:srgbClr val="231F20"/>
      </a:folHlink>
    </a:clrScheme>
    <a:fontScheme name="Megger PowerPoint template 3-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egger PowerPoint template 3-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egger PowerPoint template 3-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egger PowerPoint template 3-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egger PowerPoint template 3-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egger PowerPoint template 3-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egger PowerPoint template 3-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8">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A2FFA3"/>
        </a:folHlink>
      </a:clrScheme>
      <a:clrMap bg1="lt1" tx1="dk1" bg2="lt2" tx2="dk2" accent1="accent1" accent2="accent2" accent3="accent3" accent4="accent4" accent5="accent5" accent6="accent6" hlink="hlink" folHlink="folHlink"/>
    </a:extraClrScheme>
    <a:extraClrScheme>
      <a:clrScheme name="Megger PowerPoint template 3-0 9">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0033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78C360B3-2065-9E4B-8DD0-192C2A0FD2C1}" vid="{9141C4F1-541E-314A-BDA0-BFAE9E5ABCC2}"/>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16_9_powerpointpresentation_v01</Template>
  <TotalTime>884</TotalTime>
  <Pages>13</Pages>
  <Words>2355</Words>
  <Application>Microsoft Office PowerPoint</Application>
  <PresentationFormat>Presentación en pantalla (16:9)</PresentationFormat>
  <Paragraphs>371</Paragraphs>
  <Slides>51</Slides>
  <Notes>11</Notes>
  <HiddenSlides>1</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51</vt:i4>
      </vt:variant>
    </vt:vector>
  </HeadingPairs>
  <TitlesOfParts>
    <vt:vector size="57" baseType="lpstr">
      <vt:lpstr>Arial</vt:lpstr>
      <vt:lpstr>Arial Black</vt:lpstr>
      <vt:lpstr>Gabriola</vt:lpstr>
      <vt:lpstr>Times New Roman</vt:lpstr>
      <vt:lpstr>Wingdings</vt:lpstr>
      <vt:lpstr>Presentation Template_V6.1 16x9</vt:lpstr>
      <vt:lpstr>INTERRUPTORES – Dual Ground (DCM)</vt:lpstr>
      <vt:lpstr>Presentación de PowerPoint</vt:lpstr>
      <vt:lpstr>Presentación de PowerPoint</vt:lpstr>
      <vt:lpstr>Presentación de PowerPoint</vt:lpstr>
      <vt:lpstr>Presentación de PowerPoint</vt:lpstr>
      <vt:lpstr>  Introducción</vt:lpstr>
      <vt:lpstr>Presentación de PowerPoint</vt:lpstr>
      <vt:lpstr>Presentación de PowerPoint</vt:lpstr>
      <vt:lpstr>Presentación de PowerPoint</vt:lpstr>
      <vt:lpstr>Presentación de PowerPoint</vt:lpstr>
      <vt:lpstr>¿Porqué probar con DualGround™?</vt:lpstr>
      <vt:lpstr>  Riesgos eléctricos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Pruebas de tiempos –Tecnología DRM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Pruebas de tiempos –Tecnología DCM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DRM vs DCM</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Microsoft Office User</dc:creator>
  <cp:lastModifiedBy>LENOVO</cp:lastModifiedBy>
  <cp:revision>141</cp:revision>
  <cp:lastPrinted>2017-04-04T13:55:20Z</cp:lastPrinted>
  <dcterms:created xsi:type="dcterms:W3CDTF">2017-09-25T19:49:49Z</dcterms:created>
  <dcterms:modified xsi:type="dcterms:W3CDTF">2019-08-05T16:40:19Z</dcterms:modified>
</cp:coreProperties>
</file>